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80" r:id="rId7"/>
    <p:sldId id="258" r:id="rId8"/>
    <p:sldId id="259" r:id="rId9"/>
    <p:sldId id="261" r:id="rId10"/>
    <p:sldId id="281" r:id="rId11"/>
    <p:sldId id="260" r:id="rId12"/>
    <p:sldId id="262" r:id="rId13"/>
    <p:sldId id="264" r:id="rId14"/>
    <p:sldId id="265" r:id="rId15"/>
    <p:sldId id="266" r:id="rId16"/>
    <p:sldId id="267" r:id="rId17"/>
    <p:sldId id="283" r:id="rId18"/>
    <p:sldId id="284" r:id="rId19"/>
    <p:sldId id="268" r:id="rId20"/>
    <p:sldId id="269" r:id="rId21"/>
    <p:sldId id="282" r:id="rId22"/>
    <p:sldId id="270" r:id="rId23"/>
    <p:sldId id="271" r:id="rId24"/>
    <p:sldId id="275" r:id="rId25"/>
    <p:sldId id="277" r:id="rId26"/>
    <p:sldId id="279" r:id="rId27"/>
    <p:sldId id="278"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21" autoAdjust="0"/>
    <p:restoredTop sz="94660"/>
  </p:normalViewPr>
  <p:slideViewPr>
    <p:cSldViewPr snapToGrid="0">
      <p:cViewPr varScale="1">
        <p:scale>
          <a:sx n="67" d="100"/>
          <a:sy n="67" d="100"/>
        </p:scale>
        <p:origin x="636"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na Burke" userId="923784ae-19d7-47fb-a4d6-72b3b3506dab" providerId="ADAL" clId="{3DD70AC6-F41D-4FF8-90F9-C554F2C75D13}"/>
    <pc:docChg chg="undo modSld">
      <pc:chgData name="Anna Burke" userId="923784ae-19d7-47fb-a4d6-72b3b3506dab" providerId="ADAL" clId="{3DD70AC6-F41D-4FF8-90F9-C554F2C75D13}" dt="2026-09-28T18:53:04.250" v="23" actId="20577"/>
      <pc:docMkLst>
        <pc:docMk/>
      </pc:docMkLst>
      <pc:sldChg chg="modSp">
        <pc:chgData name="Anna Burke" userId="923784ae-19d7-47fb-a4d6-72b3b3506dab" providerId="ADAL" clId="{3DD70AC6-F41D-4FF8-90F9-C554F2C75D13}" dt="2026-09-28T18:53:04.250" v="23" actId="20577"/>
        <pc:sldMkLst>
          <pc:docMk/>
          <pc:sldMk cId="3561699617" sldId="259"/>
        </pc:sldMkLst>
        <pc:spChg chg="mod">
          <ac:chgData name="Anna Burke" userId="923784ae-19d7-47fb-a4d6-72b3b3506dab" providerId="ADAL" clId="{3DD70AC6-F41D-4FF8-90F9-C554F2C75D13}" dt="2026-09-28T18:53:04.250" v="23" actId="20577"/>
          <ac:spMkLst>
            <pc:docMk/>
            <pc:sldMk cId="3561699617" sldId="259"/>
            <ac:spMk id="3" creationId="{00000000-0000-0000-0000-000000000000}"/>
          </ac:spMkLst>
        </pc:spChg>
      </pc:sldChg>
      <pc:sldChg chg="addSp delSp modSp">
        <pc:chgData name="Anna Burke" userId="923784ae-19d7-47fb-a4d6-72b3b3506dab" providerId="ADAL" clId="{3DD70AC6-F41D-4FF8-90F9-C554F2C75D13}" dt="2026-09-28T18:52:09.861" v="7" actId="20577"/>
        <pc:sldMkLst>
          <pc:docMk/>
          <pc:sldMk cId="437160739" sldId="280"/>
        </pc:sldMkLst>
        <pc:spChg chg="mod">
          <ac:chgData name="Anna Burke" userId="923784ae-19d7-47fb-a4d6-72b3b3506dab" providerId="ADAL" clId="{3DD70AC6-F41D-4FF8-90F9-C554F2C75D13}" dt="2026-09-28T18:52:09.861" v="7" actId="20577"/>
          <ac:spMkLst>
            <pc:docMk/>
            <pc:sldMk cId="437160739" sldId="280"/>
            <ac:spMk id="4" creationId="{00000000-0000-0000-0000-000000000000}"/>
          </ac:spMkLst>
        </pc:spChg>
        <pc:graphicFrameChg chg="add del">
          <ac:chgData name="Anna Burke" userId="923784ae-19d7-47fb-a4d6-72b3b3506dab" providerId="ADAL" clId="{3DD70AC6-F41D-4FF8-90F9-C554F2C75D13}" dt="2026-09-28T18:51:32.027" v="1"/>
          <ac:graphicFrameMkLst>
            <pc:docMk/>
            <pc:sldMk cId="437160739" sldId="280"/>
            <ac:graphicFrameMk id="2" creationId="{A9E9B1FF-97FF-4DCD-AA06-88DDABB32BD7}"/>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073CC0A-8C7B-4911-B3B6-44E576ACACFD}" type="datetimeFigureOut">
              <a:rPr lang="en-GB" smtClean="0"/>
              <a:t>24/09/2026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496CAA-CCBA-4A46-984B-864F98A68988}" type="slidenum">
              <a:rPr lang="en-GB" smtClean="0"/>
              <a:t>‹#›</a:t>
            </a:fld>
            <a:endParaRPr lang="en-GB"/>
          </a:p>
        </p:txBody>
      </p:sp>
    </p:spTree>
    <p:extLst>
      <p:ext uri="{BB962C8B-B14F-4D97-AF65-F5344CB8AC3E}">
        <p14:creationId xmlns:p14="http://schemas.microsoft.com/office/powerpoint/2010/main" val="36245745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073CC0A-8C7B-4911-B3B6-44E576ACACFD}" type="datetimeFigureOut">
              <a:rPr lang="en-GB" smtClean="0"/>
              <a:t>24/09/2026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496CAA-CCBA-4A46-984B-864F98A68988}" type="slidenum">
              <a:rPr lang="en-GB" smtClean="0"/>
              <a:t>‹#›</a:t>
            </a:fld>
            <a:endParaRPr lang="en-GB"/>
          </a:p>
        </p:txBody>
      </p:sp>
    </p:spTree>
    <p:extLst>
      <p:ext uri="{BB962C8B-B14F-4D97-AF65-F5344CB8AC3E}">
        <p14:creationId xmlns:p14="http://schemas.microsoft.com/office/powerpoint/2010/main" val="3612852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073CC0A-8C7B-4911-B3B6-44E576ACACFD}" type="datetimeFigureOut">
              <a:rPr lang="en-GB" smtClean="0"/>
              <a:t>24/09/2026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496CAA-CCBA-4A46-984B-864F98A68988}" type="slidenum">
              <a:rPr lang="en-GB" smtClean="0"/>
              <a:t>‹#›</a:t>
            </a:fld>
            <a:endParaRPr lang="en-GB"/>
          </a:p>
        </p:txBody>
      </p:sp>
    </p:spTree>
    <p:extLst>
      <p:ext uri="{BB962C8B-B14F-4D97-AF65-F5344CB8AC3E}">
        <p14:creationId xmlns:p14="http://schemas.microsoft.com/office/powerpoint/2010/main" val="34363157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073CC0A-8C7B-4911-B3B6-44E576ACACFD}" type="datetimeFigureOut">
              <a:rPr lang="en-GB" smtClean="0"/>
              <a:t>24/09/2026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496CAA-CCBA-4A46-984B-864F98A68988}" type="slidenum">
              <a:rPr lang="en-GB" smtClean="0"/>
              <a:t>‹#›</a:t>
            </a:fld>
            <a:endParaRPr lang="en-GB"/>
          </a:p>
        </p:txBody>
      </p:sp>
    </p:spTree>
    <p:extLst>
      <p:ext uri="{BB962C8B-B14F-4D97-AF65-F5344CB8AC3E}">
        <p14:creationId xmlns:p14="http://schemas.microsoft.com/office/powerpoint/2010/main" val="25772143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073CC0A-8C7B-4911-B3B6-44E576ACACFD}" type="datetimeFigureOut">
              <a:rPr lang="en-GB" smtClean="0"/>
              <a:t>24/09/2026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E496CAA-CCBA-4A46-984B-864F98A68988}" type="slidenum">
              <a:rPr lang="en-GB" smtClean="0"/>
              <a:t>‹#›</a:t>
            </a:fld>
            <a:endParaRPr lang="en-GB"/>
          </a:p>
        </p:txBody>
      </p:sp>
    </p:spTree>
    <p:extLst>
      <p:ext uri="{BB962C8B-B14F-4D97-AF65-F5344CB8AC3E}">
        <p14:creationId xmlns:p14="http://schemas.microsoft.com/office/powerpoint/2010/main" val="7169358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073CC0A-8C7B-4911-B3B6-44E576ACACFD}" type="datetimeFigureOut">
              <a:rPr lang="en-GB" smtClean="0"/>
              <a:t>24/09/2026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E496CAA-CCBA-4A46-984B-864F98A68988}" type="slidenum">
              <a:rPr lang="en-GB" smtClean="0"/>
              <a:t>‹#›</a:t>
            </a:fld>
            <a:endParaRPr lang="en-GB"/>
          </a:p>
        </p:txBody>
      </p:sp>
    </p:spTree>
    <p:extLst>
      <p:ext uri="{BB962C8B-B14F-4D97-AF65-F5344CB8AC3E}">
        <p14:creationId xmlns:p14="http://schemas.microsoft.com/office/powerpoint/2010/main" val="19491648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73CC0A-8C7B-4911-B3B6-44E576ACACFD}" type="datetimeFigureOut">
              <a:rPr lang="en-GB" smtClean="0"/>
              <a:t>24/09/2026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E496CAA-CCBA-4A46-984B-864F98A68988}" type="slidenum">
              <a:rPr lang="en-GB" smtClean="0"/>
              <a:t>‹#›</a:t>
            </a:fld>
            <a:endParaRPr lang="en-GB"/>
          </a:p>
        </p:txBody>
      </p:sp>
    </p:spTree>
    <p:extLst>
      <p:ext uri="{BB962C8B-B14F-4D97-AF65-F5344CB8AC3E}">
        <p14:creationId xmlns:p14="http://schemas.microsoft.com/office/powerpoint/2010/main" val="19865018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073CC0A-8C7B-4911-B3B6-44E576ACACFD}" type="datetimeFigureOut">
              <a:rPr lang="en-GB" smtClean="0"/>
              <a:t>24/09/2026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496CAA-CCBA-4A46-984B-864F98A68988}" type="slidenum">
              <a:rPr lang="en-GB" smtClean="0"/>
              <a:t>‹#›</a:t>
            </a:fld>
            <a:endParaRPr lang="en-GB"/>
          </a:p>
        </p:txBody>
      </p:sp>
    </p:spTree>
    <p:extLst>
      <p:ext uri="{BB962C8B-B14F-4D97-AF65-F5344CB8AC3E}">
        <p14:creationId xmlns:p14="http://schemas.microsoft.com/office/powerpoint/2010/main" val="36147401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073CC0A-8C7B-4911-B3B6-44E576ACACFD}" type="datetimeFigureOut">
              <a:rPr lang="en-GB" smtClean="0"/>
              <a:t>24/09/2026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496CAA-CCBA-4A46-984B-864F98A68988}" type="slidenum">
              <a:rPr lang="en-GB" smtClean="0"/>
              <a:t>‹#›</a:t>
            </a:fld>
            <a:endParaRPr lang="en-GB"/>
          </a:p>
        </p:txBody>
      </p:sp>
    </p:spTree>
    <p:extLst>
      <p:ext uri="{BB962C8B-B14F-4D97-AF65-F5344CB8AC3E}">
        <p14:creationId xmlns:p14="http://schemas.microsoft.com/office/powerpoint/2010/main" val="28970326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073CC0A-8C7B-4911-B3B6-44E576ACACFD}" type="datetimeFigureOut">
              <a:rPr lang="en-GB" smtClean="0"/>
              <a:t>24/09/2026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496CAA-CCBA-4A46-984B-864F98A68988}" type="slidenum">
              <a:rPr lang="en-GB" smtClean="0"/>
              <a:t>‹#›</a:t>
            </a:fld>
            <a:endParaRPr lang="en-GB"/>
          </a:p>
        </p:txBody>
      </p:sp>
    </p:spTree>
    <p:extLst>
      <p:ext uri="{BB962C8B-B14F-4D97-AF65-F5344CB8AC3E}">
        <p14:creationId xmlns:p14="http://schemas.microsoft.com/office/powerpoint/2010/main" val="4348988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073CC0A-8C7B-4911-B3B6-44E576ACACFD}" type="datetimeFigureOut">
              <a:rPr lang="en-GB" smtClean="0"/>
              <a:t>24/09/2026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496CAA-CCBA-4A46-984B-864F98A68988}" type="slidenum">
              <a:rPr lang="en-GB" smtClean="0"/>
              <a:t>‹#›</a:t>
            </a:fld>
            <a:endParaRPr lang="en-GB"/>
          </a:p>
        </p:txBody>
      </p:sp>
    </p:spTree>
    <p:extLst>
      <p:ext uri="{BB962C8B-B14F-4D97-AF65-F5344CB8AC3E}">
        <p14:creationId xmlns:p14="http://schemas.microsoft.com/office/powerpoint/2010/main" val="25666936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alpha val="5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73CC0A-8C7B-4911-B3B6-44E576ACACFD}" type="datetimeFigureOut">
              <a:rPr lang="en-GB" smtClean="0"/>
              <a:t>24/09/2026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496CAA-CCBA-4A46-984B-864F98A68988}" type="slidenum">
              <a:rPr lang="en-GB" smtClean="0"/>
              <a:t>‹#›</a:t>
            </a:fld>
            <a:endParaRPr lang="en-GB"/>
          </a:p>
        </p:txBody>
      </p:sp>
    </p:spTree>
    <p:extLst>
      <p:ext uri="{BB962C8B-B14F-4D97-AF65-F5344CB8AC3E}">
        <p14:creationId xmlns:p14="http://schemas.microsoft.com/office/powerpoint/2010/main" val="21377131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4" descr="A close up of a book&#10;&#10;AI-generated content may be incorrect."/>
          <p:cNvSpPr>
            <a:spLocks noChangeAspect="1" noChangeArrowheads="1"/>
          </p:cNvSpPr>
          <p:nvPr/>
        </p:nvSpPr>
        <p:spPr bwMode="auto">
          <a:xfrm>
            <a:off x="212724" y="-144463"/>
            <a:ext cx="11465469" cy="345794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6" name="Picture 5"/>
          <p:cNvPicPr>
            <a:picLocks noChangeAspect="1"/>
          </p:cNvPicPr>
          <p:nvPr/>
        </p:nvPicPr>
        <p:blipFill>
          <a:blip r:embed="rId2"/>
          <a:stretch>
            <a:fillRect/>
          </a:stretch>
        </p:blipFill>
        <p:spPr>
          <a:xfrm>
            <a:off x="2237465" y="177111"/>
            <a:ext cx="8787585" cy="1207086"/>
          </a:xfrm>
          <a:prstGeom prst="rect">
            <a:avLst/>
          </a:prstGeom>
        </p:spPr>
      </p:pic>
      <p:pic>
        <p:nvPicPr>
          <p:cNvPr id="7" name="Picture 6"/>
          <p:cNvPicPr>
            <a:picLocks noChangeAspect="1"/>
          </p:cNvPicPr>
          <p:nvPr/>
        </p:nvPicPr>
        <p:blipFill>
          <a:blip r:embed="rId3"/>
          <a:stretch>
            <a:fillRect/>
          </a:stretch>
        </p:blipFill>
        <p:spPr>
          <a:xfrm>
            <a:off x="212724" y="85671"/>
            <a:ext cx="1118154" cy="2263252"/>
          </a:xfrm>
          <a:prstGeom prst="rect">
            <a:avLst/>
          </a:prstGeom>
        </p:spPr>
      </p:pic>
      <p:sp>
        <p:nvSpPr>
          <p:cNvPr id="8" name="TextBox 7"/>
          <p:cNvSpPr txBox="1"/>
          <p:nvPr/>
        </p:nvSpPr>
        <p:spPr>
          <a:xfrm>
            <a:off x="3775165" y="2569559"/>
            <a:ext cx="7994468" cy="461665"/>
          </a:xfrm>
          <a:prstGeom prst="rect">
            <a:avLst/>
          </a:prstGeom>
          <a:noFill/>
        </p:spPr>
        <p:txBody>
          <a:bodyPr wrap="square" rtlCol="0">
            <a:spAutoFit/>
          </a:bodyPr>
          <a:lstStyle/>
          <a:p>
            <a:r>
              <a:rPr lang="en-US" sz="2400" b="1" u="sng" dirty="0">
                <a:latin typeface="Comic Sans MS" panose="030F0702030302020204" pitchFamily="66" charset="0"/>
              </a:rPr>
              <a:t>Year 6 Curriculum Evening 2026</a:t>
            </a:r>
            <a:endParaRPr lang="en-GB" sz="2400" b="1" u="sng" dirty="0">
              <a:latin typeface="Comic Sans MS" panose="030F0702030302020204" pitchFamily="66" charset="0"/>
            </a:endParaRPr>
          </a:p>
        </p:txBody>
      </p:sp>
      <p:sp>
        <p:nvSpPr>
          <p:cNvPr id="9" name="TextBox 8"/>
          <p:cNvSpPr txBox="1"/>
          <p:nvPr/>
        </p:nvSpPr>
        <p:spPr>
          <a:xfrm>
            <a:off x="3640015" y="3816465"/>
            <a:ext cx="4472020" cy="461665"/>
          </a:xfrm>
          <a:prstGeom prst="rect">
            <a:avLst/>
          </a:prstGeom>
          <a:noFill/>
        </p:spPr>
        <p:txBody>
          <a:bodyPr wrap="square" rtlCol="0">
            <a:spAutoFit/>
          </a:bodyPr>
          <a:lstStyle/>
          <a:p>
            <a:r>
              <a:rPr lang="en-US" sz="2400" b="1" i="1" u="sng" dirty="0" err="1">
                <a:latin typeface="Comic Sans MS" panose="030F0702030302020204" pitchFamily="66" charset="0"/>
              </a:rPr>
              <a:t>Mrs</a:t>
            </a:r>
            <a:r>
              <a:rPr lang="en-US" sz="2400" b="1" i="1" u="sng" dirty="0">
                <a:latin typeface="Comic Sans MS" panose="030F0702030302020204" pitchFamily="66" charset="0"/>
              </a:rPr>
              <a:t> Burke and </a:t>
            </a:r>
            <a:r>
              <a:rPr lang="en-US" sz="2400" b="1" i="1" u="sng" dirty="0" err="1">
                <a:latin typeface="Comic Sans MS" panose="030F0702030302020204" pitchFamily="66" charset="0"/>
              </a:rPr>
              <a:t>Mrs</a:t>
            </a:r>
            <a:r>
              <a:rPr lang="en-US" sz="2400" b="1" i="1" u="sng" dirty="0">
                <a:latin typeface="Comic Sans MS" panose="030F0702030302020204" pitchFamily="66" charset="0"/>
              </a:rPr>
              <a:t> Eddie</a:t>
            </a:r>
            <a:endParaRPr lang="en-GB" sz="2400" b="1" i="1" u="sng" dirty="0">
              <a:latin typeface="Comic Sans MS" panose="030F0702030302020204" pitchFamily="66" charset="0"/>
            </a:endParaRPr>
          </a:p>
        </p:txBody>
      </p:sp>
      <p:pic>
        <p:nvPicPr>
          <p:cNvPr id="10"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20845" y="6063582"/>
            <a:ext cx="6546850" cy="893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113025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29640" y="2322013"/>
            <a:ext cx="10515600" cy="4351338"/>
          </a:xfrm>
        </p:spPr>
        <p:txBody>
          <a:bodyPr>
            <a:normAutofit/>
          </a:bodyPr>
          <a:lstStyle/>
          <a:p>
            <a:pPr marL="0" indent="0">
              <a:buNone/>
            </a:pPr>
            <a:r>
              <a:rPr lang="en-US" sz="2400" dirty="0">
                <a:latin typeface="Comic Sans MS" panose="030F0702030302020204" pitchFamily="66" charset="0"/>
              </a:rPr>
              <a:t>Our values are at the heart of Holy Family. They support our school’s Catholic mission and underpin all we do. Values are taught through the curriculum, through our </a:t>
            </a:r>
            <a:r>
              <a:rPr lang="en-US" sz="2400" dirty="0" err="1">
                <a:latin typeface="Comic Sans MS" panose="030F0702030302020204" pitchFamily="66" charset="0"/>
              </a:rPr>
              <a:t>behaviours</a:t>
            </a:r>
            <a:r>
              <a:rPr lang="en-US" sz="2400" dirty="0">
                <a:latin typeface="Comic Sans MS" panose="030F0702030302020204" pitchFamily="66" charset="0"/>
              </a:rPr>
              <a:t> and in assemblies. Our values have become our common language. We talk about our values each day and the whole school community demonstrate the values through their </a:t>
            </a:r>
            <a:r>
              <a:rPr lang="en-US" sz="2400" dirty="0" err="1">
                <a:latin typeface="Comic Sans MS" panose="030F0702030302020204" pitchFamily="66" charset="0"/>
              </a:rPr>
              <a:t>behaviours</a:t>
            </a:r>
            <a:r>
              <a:rPr lang="en-US" sz="2400" dirty="0">
                <a:latin typeface="Comic Sans MS" panose="030F0702030302020204" pitchFamily="66" charset="0"/>
              </a:rPr>
              <a:t> in their interactions and during lessons. Our values help the children to achieve well and also become well rounded individuals so that when they move to their next phase of learning they are ready to embrace the future. </a:t>
            </a:r>
            <a:r>
              <a:rPr lang="en-US" sz="2400" dirty="0"/>
              <a:t>​</a:t>
            </a:r>
            <a:endParaRPr lang="en-GB" sz="2400" dirty="0"/>
          </a:p>
        </p:txBody>
      </p:sp>
      <p:sp>
        <p:nvSpPr>
          <p:cNvPr id="4" name="TextBox 3"/>
          <p:cNvSpPr txBox="1"/>
          <p:nvPr/>
        </p:nvSpPr>
        <p:spPr>
          <a:xfrm>
            <a:off x="2098766" y="302217"/>
            <a:ext cx="7994468" cy="769441"/>
          </a:xfrm>
          <a:prstGeom prst="rect">
            <a:avLst/>
          </a:prstGeom>
          <a:noFill/>
        </p:spPr>
        <p:txBody>
          <a:bodyPr wrap="square" rtlCol="0">
            <a:spAutoFit/>
          </a:bodyPr>
          <a:lstStyle/>
          <a:p>
            <a:pPr algn="ctr"/>
            <a:r>
              <a:rPr lang="en-US" sz="4400" b="1" u="sng" dirty="0">
                <a:solidFill>
                  <a:schemeClr val="accent2">
                    <a:lumMod val="75000"/>
                  </a:schemeClr>
                </a:solidFill>
                <a:latin typeface="Comic Sans MS" panose="030F0702030302020204" pitchFamily="66" charset="0"/>
              </a:rPr>
              <a:t>Values</a:t>
            </a:r>
            <a:endParaRPr lang="en-GB" sz="4400" b="1" u="sng" dirty="0">
              <a:solidFill>
                <a:schemeClr val="accent2">
                  <a:lumMod val="75000"/>
                </a:schemeClr>
              </a:solidFill>
              <a:latin typeface="Comic Sans MS" panose="030F0702030302020204" pitchFamily="66" charset="0"/>
            </a:endParaRPr>
          </a:p>
        </p:txBody>
      </p:sp>
      <p:pic>
        <p:nvPicPr>
          <p:cNvPr id="5"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14015" y="1249954"/>
            <a:ext cx="6546850" cy="893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373384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79266" y="3124107"/>
            <a:ext cx="11512734" cy="1384995"/>
          </a:xfrm>
          <a:prstGeom prst="rect">
            <a:avLst/>
          </a:prstGeom>
          <a:noFill/>
        </p:spPr>
        <p:txBody>
          <a:bodyPr wrap="square" rtlCol="0">
            <a:spAutoFit/>
          </a:bodyPr>
          <a:lstStyle/>
          <a:p>
            <a:pPr fontAlgn="base"/>
            <a:r>
              <a:rPr lang="en-GB" sz="2800" b="1" i="1" dirty="0">
                <a:latin typeface="Comic Sans MS" panose="030F0702030302020204" pitchFamily="66" charset="0"/>
              </a:rPr>
              <a:t>““The children and youth of our world are the ones Jesus wanted to come to him.” </a:t>
            </a:r>
          </a:p>
          <a:p>
            <a:pPr fontAlgn="base"/>
            <a:r>
              <a:rPr lang="en-GB" sz="2800" i="1" dirty="0">
                <a:latin typeface="Comic Sans MS" panose="030F0702030302020204" pitchFamily="66" charset="0"/>
              </a:rPr>
              <a:t>Pope Leo XIV, February 2026” </a:t>
            </a:r>
            <a:r>
              <a:rPr lang="en-US" sz="2800" dirty="0">
                <a:latin typeface="Comic Sans MS" panose="030F0702030302020204" pitchFamily="66" charset="0"/>
              </a:rPr>
              <a:t>​</a:t>
            </a:r>
          </a:p>
        </p:txBody>
      </p:sp>
      <p:pic>
        <p:nvPicPr>
          <p:cNvPr id="7" name="Picture 6"/>
          <p:cNvPicPr>
            <a:picLocks noChangeAspect="1"/>
          </p:cNvPicPr>
          <p:nvPr/>
        </p:nvPicPr>
        <p:blipFill>
          <a:blip r:embed="rId2"/>
          <a:stretch>
            <a:fillRect/>
          </a:stretch>
        </p:blipFill>
        <p:spPr>
          <a:xfrm>
            <a:off x="530554" y="417966"/>
            <a:ext cx="2462702" cy="2293855"/>
          </a:xfrm>
          <a:prstGeom prst="rect">
            <a:avLst/>
          </a:prstGeom>
        </p:spPr>
      </p:pic>
      <p:pic>
        <p:nvPicPr>
          <p:cNvPr id="8" name="Picture 7"/>
          <p:cNvPicPr>
            <a:picLocks noChangeAspect="1"/>
          </p:cNvPicPr>
          <p:nvPr/>
        </p:nvPicPr>
        <p:blipFill>
          <a:blip r:embed="rId3"/>
          <a:stretch>
            <a:fillRect/>
          </a:stretch>
        </p:blipFill>
        <p:spPr>
          <a:xfrm>
            <a:off x="7096885" y="4078214"/>
            <a:ext cx="4450751" cy="2633489"/>
          </a:xfrm>
          <a:prstGeom prst="rect">
            <a:avLst/>
          </a:prstGeom>
        </p:spPr>
      </p:pic>
    </p:spTree>
    <p:extLst>
      <p:ext uri="{BB962C8B-B14F-4D97-AF65-F5344CB8AC3E}">
        <p14:creationId xmlns:p14="http://schemas.microsoft.com/office/powerpoint/2010/main" val="4371607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73016" y="37036"/>
            <a:ext cx="11353800" cy="1325563"/>
          </a:xfrm>
        </p:spPr>
        <p:txBody>
          <a:bodyPr>
            <a:normAutofit/>
          </a:bodyPr>
          <a:lstStyle/>
          <a:p>
            <a:pPr algn="ctr"/>
            <a:r>
              <a:rPr lang="en-US" sz="3600" dirty="0">
                <a:solidFill>
                  <a:schemeClr val="accent2">
                    <a:lumMod val="75000"/>
                  </a:schemeClr>
                </a:solidFill>
                <a:latin typeface="Comic Sans MS" panose="030F0702030302020204" pitchFamily="66" charset="0"/>
              </a:rPr>
              <a:t>Writing</a:t>
            </a:r>
            <a:endParaRPr lang="en-GB" sz="3600" dirty="0">
              <a:solidFill>
                <a:schemeClr val="accent2">
                  <a:lumMod val="75000"/>
                </a:schemeClr>
              </a:solidFill>
              <a:latin typeface="Comic Sans MS" panose="030F0702030302020204" pitchFamily="66" charset="0"/>
            </a:endParaRPr>
          </a:p>
        </p:txBody>
      </p:sp>
      <p:pic>
        <p:nvPicPr>
          <p:cNvPr id="6" name="Picture 5"/>
          <p:cNvPicPr>
            <a:picLocks noChangeAspect="1"/>
          </p:cNvPicPr>
          <p:nvPr/>
        </p:nvPicPr>
        <p:blipFill>
          <a:blip r:embed="rId2"/>
          <a:stretch>
            <a:fillRect/>
          </a:stretch>
        </p:blipFill>
        <p:spPr>
          <a:xfrm>
            <a:off x="3553199" y="113393"/>
            <a:ext cx="1836971" cy="1391179"/>
          </a:xfrm>
          <a:prstGeom prst="rect">
            <a:avLst/>
          </a:prstGeom>
        </p:spPr>
      </p:pic>
      <p:sp>
        <p:nvSpPr>
          <p:cNvPr id="16" name="Rectangle 15"/>
          <p:cNvSpPr/>
          <p:nvPr/>
        </p:nvSpPr>
        <p:spPr>
          <a:xfrm>
            <a:off x="470392" y="699818"/>
            <a:ext cx="10970058" cy="1938992"/>
          </a:xfrm>
          <a:prstGeom prst="rect">
            <a:avLst/>
          </a:prstGeom>
        </p:spPr>
        <p:txBody>
          <a:bodyPr wrap="square">
            <a:spAutoFit/>
          </a:bodyPr>
          <a:lstStyle/>
          <a:p>
            <a:pPr fontAlgn="base">
              <a:buFont typeface="Arial" panose="020B0604020202020204" pitchFamily="34" charset="0"/>
              <a:buChar char="•"/>
            </a:pPr>
            <a:r>
              <a:rPr lang="en-US" sz="2400" dirty="0">
                <a:solidFill>
                  <a:srgbClr val="002060"/>
                </a:solidFill>
                <a:latin typeface="Comic Sans MS" panose="030F0702030302020204" pitchFamily="66" charset="0"/>
              </a:rPr>
              <a:t>Year 6 </a:t>
            </a:r>
          </a:p>
          <a:p>
            <a:pPr fontAlgn="base">
              <a:buFont typeface="Arial" panose="020B0604020202020204" pitchFamily="34" charset="0"/>
              <a:buChar char="•"/>
            </a:pPr>
            <a:endParaRPr lang="en-US" sz="2400" dirty="0">
              <a:solidFill>
                <a:srgbClr val="002060"/>
              </a:solidFill>
              <a:latin typeface="Comic Sans MS" panose="030F0702030302020204" pitchFamily="66" charset="0"/>
            </a:endParaRPr>
          </a:p>
          <a:p>
            <a:pPr fontAlgn="base">
              <a:buFont typeface="Arial" panose="020B0604020202020204" pitchFamily="34" charset="0"/>
              <a:buChar char="•"/>
            </a:pPr>
            <a:endParaRPr lang="en-US" sz="2400" dirty="0">
              <a:solidFill>
                <a:srgbClr val="002060"/>
              </a:solidFill>
              <a:latin typeface="Comic Sans MS" panose="030F0702030302020204" pitchFamily="66" charset="0"/>
            </a:endParaRPr>
          </a:p>
          <a:p>
            <a:pPr fontAlgn="base"/>
            <a:r>
              <a:rPr lang="en-US" sz="2400" dirty="0">
                <a:solidFill>
                  <a:srgbClr val="000000"/>
                </a:solidFill>
                <a:latin typeface="Comic Sans MS" panose="030F0702030302020204" pitchFamily="66" charset="0"/>
              </a:rPr>
              <a:t>​</a:t>
            </a:r>
          </a:p>
          <a:p>
            <a:pPr fontAlgn="base"/>
            <a:endParaRPr lang="en-US" sz="2400" b="0" i="0" dirty="0">
              <a:solidFill>
                <a:srgbClr val="000000"/>
              </a:solidFill>
              <a:effectLst/>
              <a:latin typeface="Comic Sans MS" panose="030F0702030302020204" pitchFamily="66" charset="0"/>
            </a:endParaRPr>
          </a:p>
        </p:txBody>
      </p:sp>
      <p:sp>
        <p:nvSpPr>
          <p:cNvPr id="18" name="TextBox 17"/>
          <p:cNvSpPr txBox="1"/>
          <p:nvPr/>
        </p:nvSpPr>
        <p:spPr>
          <a:xfrm>
            <a:off x="5477256" y="0"/>
            <a:ext cx="6734032" cy="1200329"/>
          </a:xfrm>
          <a:prstGeom prst="rect">
            <a:avLst/>
          </a:prstGeom>
          <a:noFill/>
        </p:spPr>
        <p:txBody>
          <a:bodyPr wrap="square" rtlCol="0">
            <a:spAutoFit/>
          </a:bodyPr>
          <a:lstStyle/>
          <a:p>
            <a:pPr fontAlgn="base"/>
            <a:r>
              <a:rPr lang="en-GB" dirty="0">
                <a:solidFill>
                  <a:srgbClr val="002060"/>
                </a:solidFill>
                <a:latin typeface="Comic Sans MS" panose="030F0702030302020204" pitchFamily="66" charset="0"/>
              </a:rPr>
              <a:t>Quality Text based writing projects. </a:t>
            </a:r>
            <a:r>
              <a:rPr lang="en-US" dirty="0">
                <a:solidFill>
                  <a:srgbClr val="002060"/>
                </a:solidFill>
                <a:latin typeface="Comic Sans MS" panose="030F0702030302020204" pitchFamily="66" charset="0"/>
              </a:rPr>
              <a:t>​</a:t>
            </a:r>
          </a:p>
          <a:p>
            <a:pPr fontAlgn="base"/>
            <a:r>
              <a:rPr lang="en-GB" dirty="0">
                <a:solidFill>
                  <a:srgbClr val="002060"/>
                </a:solidFill>
                <a:latin typeface="Comic Sans MS" panose="030F0702030302020204" pitchFamily="66" charset="0"/>
              </a:rPr>
              <a:t>Linked to Cross Curricular subjects where possible. </a:t>
            </a:r>
            <a:r>
              <a:rPr lang="en-US" dirty="0">
                <a:solidFill>
                  <a:srgbClr val="002060"/>
                </a:solidFill>
                <a:latin typeface="Comic Sans MS" panose="030F0702030302020204" pitchFamily="66" charset="0"/>
              </a:rPr>
              <a:t>​</a:t>
            </a:r>
          </a:p>
          <a:p>
            <a:pPr fontAlgn="base"/>
            <a:r>
              <a:rPr lang="en-GB" dirty="0">
                <a:solidFill>
                  <a:srgbClr val="002060"/>
                </a:solidFill>
                <a:latin typeface="Comic Sans MS" panose="030F0702030302020204" pitchFamily="66" charset="0"/>
              </a:rPr>
              <a:t>Opportunities for extended writing, editing and redrafting.</a:t>
            </a:r>
            <a:endParaRPr lang="en-US" dirty="0">
              <a:solidFill>
                <a:srgbClr val="002060"/>
              </a:solidFill>
              <a:latin typeface="Comic Sans MS" panose="030F0702030302020204" pitchFamily="66" charset="0"/>
            </a:endParaRPr>
          </a:p>
          <a:p>
            <a:endParaRPr lang="en-GB" dirty="0"/>
          </a:p>
        </p:txBody>
      </p:sp>
      <p:graphicFrame>
        <p:nvGraphicFramePr>
          <p:cNvPr id="3" name="Table 2"/>
          <p:cNvGraphicFramePr>
            <a:graphicFrameLocks noGrp="1"/>
          </p:cNvGraphicFramePr>
          <p:nvPr>
            <p:extLst>
              <p:ext uri="{D42A27DB-BD31-4B8C-83A1-F6EECF244321}">
                <p14:modId xmlns:p14="http://schemas.microsoft.com/office/powerpoint/2010/main" val="820874066"/>
              </p:ext>
            </p:extLst>
          </p:nvPr>
        </p:nvGraphicFramePr>
        <p:xfrm>
          <a:off x="84973" y="1258893"/>
          <a:ext cx="11740896" cy="5095240"/>
        </p:xfrm>
        <a:graphic>
          <a:graphicData uri="http://schemas.openxmlformats.org/drawingml/2006/table">
            <a:tbl>
              <a:tblPr firstRow="1" bandRow="1">
                <a:tableStyleId>{5940675A-B579-460E-94D1-54222C63F5DA}</a:tableStyleId>
              </a:tblPr>
              <a:tblGrid>
                <a:gridCol w="3913632">
                  <a:extLst>
                    <a:ext uri="{9D8B030D-6E8A-4147-A177-3AD203B41FA5}">
                      <a16:colId xmlns:a16="http://schemas.microsoft.com/office/drawing/2014/main" val="2043597531"/>
                    </a:ext>
                  </a:extLst>
                </a:gridCol>
                <a:gridCol w="3913632">
                  <a:extLst>
                    <a:ext uri="{9D8B030D-6E8A-4147-A177-3AD203B41FA5}">
                      <a16:colId xmlns:a16="http://schemas.microsoft.com/office/drawing/2014/main" val="3329688413"/>
                    </a:ext>
                  </a:extLst>
                </a:gridCol>
                <a:gridCol w="3913632">
                  <a:extLst>
                    <a:ext uri="{9D8B030D-6E8A-4147-A177-3AD203B41FA5}">
                      <a16:colId xmlns:a16="http://schemas.microsoft.com/office/drawing/2014/main" val="1105405881"/>
                    </a:ext>
                  </a:extLst>
                </a:gridCol>
              </a:tblGrid>
              <a:tr h="370840">
                <a:tc>
                  <a:txBody>
                    <a:bodyPr/>
                    <a:lstStyle/>
                    <a:p>
                      <a:r>
                        <a:rPr lang="en-GB" dirty="0"/>
                        <a:t>Autumn</a:t>
                      </a:r>
                    </a:p>
                  </a:txBody>
                  <a:tcPr/>
                </a:tc>
                <a:tc>
                  <a:txBody>
                    <a:bodyPr/>
                    <a:lstStyle/>
                    <a:p>
                      <a:r>
                        <a:rPr lang="en-GB" dirty="0"/>
                        <a:t>Spring</a:t>
                      </a:r>
                    </a:p>
                  </a:txBody>
                  <a:tcPr/>
                </a:tc>
                <a:tc>
                  <a:txBody>
                    <a:bodyPr/>
                    <a:lstStyle/>
                    <a:p>
                      <a:r>
                        <a:rPr lang="en-GB" dirty="0"/>
                        <a:t>Summer</a:t>
                      </a:r>
                    </a:p>
                  </a:txBody>
                  <a:tcPr/>
                </a:tc>
                <a:extLst>
                  <a:ext uri="{0D108BD9-81ED-4DB2-BD59-A6C34878D82A}">
                    <a16:rowId xmlns:a16="http://schemas.microsoft.com/office/drawing/2014/main" val="4088026886"/>
                  </a:ext>
                </a:extLst>
              </a:tr>
              <a:tr h="370840">
                <a:tc>
                  <a:txBody>
                    <a:bodyPr/>
                    <a:lstStyle/>
                    <a:p>
                      <a:r>
                        <a:rPr lang="en-GB" sz="1600" b="1" dirty="0">
                          <a:latin typeface="Sassoon Primary" panose="00000400000000000000" pitchFamily="2" charset="0"/>
                        </a:rPr>
                        <a:t>War Horse – Michael </a:t>
                      </a:r>
                      <a:r>
                        <a:rPr lang="en-GB" sz="1600" b="1" dirty="0" err="1">
                          <a:latin typeface="Sassoon Primary" panose="00000400000000000000" pitchFamily="2" charset="0"/>
                        </a:rPr>
                        <a:t>Murpurgo</a:t>
                      </a:r>
                      <a:r>
                        <a:rPr lang="en-GB" sz="1600" b="1" dirty="0">
                          <a:latin typeface="Sassoon Primary" panose="00000400000000000000" pitchFamily="2" charset="0"/>
                        </a:rPr>
                        <a:t> </a:t>
                      </a:r>
                      <a:endParaRPr lang="en-GB" sz="1600" dirty="0">
                        <a:latin typeface="Sassoon Primary" panose="00000400000000000000" pitchFamily="2" charset="0"/>
                      </a:endParaRPr>
                    </a:p>
                    <a:p>
                      <a:r>
                        <a:rPr lang="en-GB" sz="1600" i="1" dirty="0">
                          <a:latin typeface="Sassoon Primary" panose="00000400000000000000" pitchFamily="2" charset="0"/>
                        </a:rPr>
                        <a:t>Character description</a:t>
                      </a:r>
                      <a:endParaRPr lang="en-GB" sz="1600" dirty="0">
                        <a:latin typeface="Sassoon Primary" panose="00000400000000000000" pitchFamily="2" charset="0"/>
                      </a:endParaRPr>
                    </a:p>
                    <a:p>
                      <a:r>
                        <a:rPr lang="en-GB" sz="1600" i="1" dirty="0">
                          <a:latin typeface="Sassoon Primary" panose="00000400000000000000" pitchFamily="2" charset="0"/>
                        </a:rPr>
                        <a:t>Pamphlet</a:t>
                      </a:r>
                      <a:endParaRPr lang="en-GB" sz="1600" dirty="0">
                        <a:latin typeface="Sassoon Primary" panose="00000400000000000000" pitchFamily="2" charset="0"/>
                      </a:endParaRPr>
                    </a:p>
                    <a:p>
                      <a:r>
                        <a:rPr lang="en-GB" sz="1600" i="1" dirty="0">
                          <a:latin typeface="Sassoon Primary" panose="00000400000000000000" pitchFamily="2" charset="0"/>
                        </a:rPr>
                        <a:t>Diary entry</a:t>
                      </a:r>
                      <a:endParaRPr lang="en-GB" sz="1600" dirty="0">
                        <a:latin typeface="Sassoon Primary" panose="00000400000000000000" pitchFamily="2" charset="0"/>
                      </a:endParaRPr>
                    </a:p>
                    <a:p>
                      <a:r>
                        <a:rPr lang="en-GB" sz="1600" b="1" dirty="0">
                          <a:latin typeface="Sassoon Primary" panose="00000400000000000000" pitchFamily="2" charset="0"/>
                        </a:rPr>
                        <a:t> Why did the war start?</a:t>
                      </a:r>
                      <a:endParaRPr lang="en-GB" sz="1600" dirty="0">
                        <a:latin typeface="Sassoon Primary" panose="00000400000000000000" pitchFamily="2" charset="0"/>
                      </a:endParaRPr>
                    </a:p>
                    <a:p>
                      <a:r>
                        <a:rPr lang="en-GB" sz="1600" i="1" dirty="0">
                          <a:latin typeface="Sassoon Primary" panose="00000400000000000000" pitchFamily="2" charset="0"/>
                        </a:rPr>
                        <a:t>Non chronological report</a:t>
                      </a:r>
                      <a:endParaRPr lang="en-GB" sz="1600" dirty="0">
                        <a:latin typeface="Sassoon Primary" panose="00000400000000000000" pitchFamily="2" charset="0"/>
                      </a:endParaRPr>
                    </a:p>
                    <a:p>
                      <a:r>
                        <a:rPr lang="en-GB" sz="1600" i="1" dirty="0">
                          <a:latin typeface="Sassoon Primary" panose="00000400000000000000" pitchFamily="2" charset="0"/>
                        </a:rPr>
                        <a:t>Diary entry</a:t>
                      </a:r>
                      <a:endParaRPr lang="en-GB" sz="1600" dirty="0">
                        <a:latin typeface="Sassoon Primary" panose="00000400000000000000" pitchFamily="2" charset="0"/>
                      </a:endParaRPr>
                    </a:p>
                    <a:p>
                      <a:r>
                        <a:rPr lang="en-GB" sz="1600" b="1" dirty="0">
                          <a:latin typeface="Sassoon Primary" panose="00000400000000000000" pitchFamily="2" charset="0"/>
                        </a:rPr>
                        <a:t>Walter </a:t>
                      </a:r>
                      <a:r>
                        <a:rPr lang="en-GB" sz="1600" b="1" dirty="0" err="1">
                          <a:latin typeface="Sassoon Primary" panose="00000400000000000000" pitchFamily="2" charset="0"/>
                        </a:rPr>
                        <a:t>Tull</a:t>
                      </a:r>
                      <a:r>
                        <a:rPr lang="en-GB" sz="1600" b="1" dirty="0">
                          <a:latin typeface="Sassoon Primary" panose="00000400000000000000" pitchFamily="2" charset="0"/>
                        </a:rPr>
                        <a:t>-Black Poppies </a:t>
                      </a:r>
                      <a:endParaRPr lang="en-GB" sz="1600" dirty="0">
                        <a:latin typeface="Sassoon Primary" panose="00000400000000000000" pitchFamily="2" charset="0"/>
                      </a:endParaRPr>
                    </a:p>
                    <a:p>
                      <a:r>
                        <a:rPr lang="en-GB" sz="1600" i="1" dirty="0">
                          <a:latin typeface="Sassoon Primary" panose="00000400000000000000" pitchFamily="2" charset="0"/>
                        </a:rPr>
                        <a:t>Biography</a:t>
                      </a:r>
                      <a:endParaRPr lang="en-GB" sz="1600" dirty="0">
                        <a:latin typeface="Sassoon Primary" panose="00000400000000000000" pitchFamily="2" charset="0"/>
                      </a:endParaRPr>
                    </a:p>
                    <a:p>
                      <a:r>
                        <a:rPr lang="en-GB" sz="1600" b="1" dirty="0">
                          <a:latin typeface="Sassoon Primary" panose="00000400000000000000" pitchFamily="2" charset="0"/>
                        </a:rPr>
                        <a:t>In Flanders Field</a:t>
                      </a:r>
                      <a:endParaRPr lang="en-GB" sz="1600" dirty="0">
                        <a:latin typeface="Sassoon Primary" panose="00000400000000000000" pitchFamily="2" charset="0"/>
                      </a:endParaRPr>
                    </a:p>
                    <a:p>
                      <a:r>
                        <a:rPr lang="en-GB" sz="1600" i="1" dirty="0">
                          <a:latin typeface="Sassoon Primary" panose="00000400000000000000" pitchFamily="2" charset="0"/>
                        </a:rPr>
                        <a:t>Poetry based on WW1</a:t>
                      </a:r>
                      <a:endParaRPr lang="en-GB" sz="1600" dirty="0">
                        <a:latin typeface="Sassoon Primary" panose="00000400000000000000" pitchFamily="2" charset="0"/>
                      </a:endParaRPr>
                    </a:p>
                    <a:p>
                      <a:r>
                        <a:rPr lang="en-GB" sz="1600" b="1" i="1" dirty="0">
                          <a:latin typeface="Sassoon Primary" panose="00000400000000000000" pitchFamily="2" charset="0"/>
                        </a:rPr>
                        <a:t>Suffragettes</a:t>
                      </a:r>
                      <a:r>
                        <a:rPr lang="en-GB" sz="1600" b="1" dirty="0">
                          <a:latin typeface="Sassoon Primary" panose="00000400000000000000" pitchFamily="2" charset="0"/>
                        </a:rPr>
                        <a:t>: The Battle of Equity  - David Roberts </a:t>
                      </a:r>
                      <a:endParaRPr lang="en-GB" sz="1600" dirty="0">
                        <a:latin typeface="Sassoon Primary" panose="00000400000000000000" pitchFamily="2" charset="0"/>
                      </a:endParaRPr>
                    </a:p>
                    <a:p>
                      <a:r>
                        <a:rPr lang="en-GB" sz="1600" i="1" dirty="0">
                          <a:latin typeface="Sassoon Primary" panose="00000400000000000000" pitchFamily="2" charset="0"/>
                        </a:rPr>
                        <a:t>Formal speech</a:t>
                      </a:r>
                      <a:endParaRPr lang="en-GB" sz="1600" dirty="0">
                        <a:latin typeface="Sassoon Primary" panose="00000400000000000000" pitchFamily="2" charset="0"/>
                      </a:endParaRPr>
                    </a:p>
                    <a:p>
                      <a:r>
                        <a:rPr lang="en-GB" sz="1600" i="1" dirty="0">
                          <a:latin typeface="Sassoon Primary" panose="00000400000000000000" pitchFamily="2" charset="0"/>
                        </a:rPr>
                        <a:t>Letters</a:t>
                      </a:r>
                      <a:endParaRPr lang="en-GB" sz="1600" dirty="0">
                        <a:latin typeface="Sassoon Primary" panose="00000400000000000000" pitchFamily="2" charset="0"/>
                      </a:endParaRPr>
                    </a:p>
                    <a:p>
                      <a:r>
                        <a:rPr lang="en-GB" sz="1600" i="1" dirty="0">
                          <a:latin typeface="Sassoon Primary" panose="00000400000000000000" pitchFamily="2" charset="0"/>
                        </a:rPr>
                        <a:t>Diary entry</a:t>
                      </a:r>
                      <a:endParaRPr lang="en-GB" sz="1600" dirty="0">
                        <a:latin typeface="Sassoon Primary" panose="00000400000000000000" pitchFamily="2" charset="0"/>
                      </a:endParaRPr>
                    </a:p>
                    <a:p>
                      <a:r>
                        <a:rPr lang="en-GB" sz="1600" i="1" dirty="0">
                          <a:latin typeface="Sassoon Primary" panose="00000400000000000000" pitchFamily="2" charset="0"/>
                        </a:rPr>
                        <a:t>Newspaper report</a:t>
                      </a:r>
                      <a:endParaRPr lang="en-GB" sz="1600" dirty="0">
                        <a:latin typeface="Sassoon Primary" panose="00000400000000000000" pitchFamily="2" charset="0"/>
                      </a:endParaRPr>
                    </a:p>
                    <a:p>
                      <a:r>
                        <a:rPr lang="en-GB" sz="1600" b="1" dirty="0">
                          <a:latin typeface="Sassoon Primary" panose="00000400000000000000" pitchFamily="2" charset="0"/>
                        </a:rPr>
                        <a:t>The Christmas Truce – Sainsbury’s</a:t>
                      </a:r>
                      <a:endParaRPr lang="en-GB" sz="1600" dirty="0">
                        <a:latin typeface="Sassoon Primary" panose="00000400000000000000" pitchFamily="2" charset="0"/>
                      </a:endParaRPr>
                    </a:p>
                    <a:p>
                      <a:r>
                        <a:rPr lang="en-GB" sz="1600" i="1" dirty="0">
                          <a:latin typeface="Sassoon Primary" panose="00000400000000000000" pitchFamily="2" charset="0"/>
                        </a:rPr>
                        <a:t>letter</a:t>
                      </a:r>
                      <a:endParaRPr lang="en-GB" sz="1600" dirty="0">
                        <a:latin typeface="Sassoon Primary" panose="00000400000000000000" pitchFamily="2" charset="0"/>
                      </a:endParaRPr>
                    </a:p>
                  </a:txBody>
                  <a:tcPr/>
                </a:tc>
                <a:tc>
                  <a:txBody>
                    <a:bodyPr/>
                    <a:lstStyle/>
                    <a:p>
                      <a:pPr algn="ctr">
                        <a:lnSpc>
                          <a:spcPct val="115000"/>
                        </a:lnSpc>
                        <a:spcBef>
                          <a:spcPts val="1200"/>
                        </a:spcBef>
                        <a:spcAft>
                          <a:spcPts val="300"/>
                        </a:spcAft>
                      </a:pPr>
                      <a:r>
                        <a:rPr lang="en-GB" sz="1600" b="1" i="0" dirty="0">
                          <a:solidFill>
                            <a:schemeClr val="tx1"/>
                          </a:solidFill>
                          <a:effectLst/>
                          <a:latin typeface="SassoonPrimaryType" pitchFamily="2" charset="0"/>
                          <a:ea typeface="Times New Roman" panose="02020603050405020304" pitchFamily="18" charset="0"/>
                          <a:cs typeface="Calibri" panose="020F0502020204030204" pitchFamily="34" charset="0"/>
                        </a:rPr>
                        <a:t>The Hidden Forest by Jeannie Baker</a:t>
                      </a:r>
                      <a:endParaRPr lang="en-GB" sz="1600" b="1" i="1"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p>
                      <a:pPr algn="ctr">
                        <a:spcAft>
                          <a:spcPts val="0"/>
                        </a:spcAft>
                      </a:pPr>
                      <a:r>
                        <a:rPr lang="en-GB" sz="1600" i="1" dirty="0">
                          <a:solidFill>
                            <a:schemeClr val="tx1"/>
                          </a:solidFill>
                          <a:effectLst/>
                          <a:latin typeface="SassoonPrimaryType" pitchFamily="2" charset="0"/>
                          <a:ea typeface="Calibri" panose="020F0502020204030204" pitchFamily="34" charset="0"/>
                          <a:cs typeface="Times New Roman" panose="02020603050405020304" pitchFamily="18" charset="0"/>
                        </a:rPr>
                        <a:t>research notes</a:t>
                      </a:r>
                      <a:endParaRPr lang="en-GB"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n-GB" sz="1600" i="1" dirty="0">
                          <a:solidFill>
                            <a:schemeClr val="tx1"/>
                          </a:solidFill>
                          <a:effectLst/>
                          <a:latin typeface="SassoonPrimaryType" pitchFamily="2" charset="0"/>
                          <a:ea typeface="Calibri" panose="020F0502020204030204" pitchFamily="34" charset="0"/>
                          <a:cs typeface="Times New Roman" panose="02020603050405020304" pitchFamily="18" charset="0"/>
                        </a:rPr>
                        <a:t>non-chronological report</a:t>
                      </a:r>
                      <a:endParaRPr lang="en-GB"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n-GB" sz="1600" i="1" dirty="0">
                          <a:solidFill>
                            <a:schemeClr val="tx1"/>
                          </a:solidFill>
                          <a:effectLst/>
                          <a:latin typeface="SassoonPrimaryType" pitchFamily="2" charset="0"/>
                          <a:ea typeface="Calibri" panose="020F0502020204030204" pitchFamily="34" charset="0"/>
                          <a:cs typeface="Times New Roman" panose="02020603050405020304" pitchFamily="18" charset="0"/>
                        </a:rPr>
                        <a:t>balanced discussion</a:t>
                      </a:r>
                      <a:endParaRPr lang="en-GB"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n-GB" sz="1600" i="1" dirty="0">
                          <a:solidFill>
                            <a:schemeClr val="tx1"/>
                          </a:solidFill>
                          <a:effectLst/>
                          <a:latin typeface="SassoonPrimaryType" pitchFamily="2" charset="0"/>
                          <a:ea typeface="Calibri" panose="020F0502020204030204" pitchFamily="34" charset="0"/>
                          <a:cs typeface="Times New Roman" panose="02020603050405020304" pitchFamily="18" charset="0"/>
                        </a:rPr>
                        <a:t>letter to a character</a:t>
                      </a:r>
                      <a:endParaRPr lang="en-GB"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n-GB" sz="1600" i="1" dirty="0">
                          <a:solidFill>
                            <a:schemeClr val="tx1"/>
                          </a:solidFill>
                          <a:effectLst/>
                          <a:latin typeface="SassoonPrimaryType" pitchFamily="2" charset="0"/>
                          <a:ea typeface="Calibri" panose="020F0502020204030204" pitchFamily="34" charset="0"/>
                          <a:cs typeface="Times New Roman" panose="02020603050405020304" pitchFamily="18" charset="0"/>
                        </a:rPr>
                        <a:t> </a:t>
                      </a:r>
                      <a:r>
                        <a:rPr lang="en-GB" sz="1600" b="1" i="1" dirty="0">
                          <a:solidFill>
                            <a:schemeClr val="tx1"/>
                          </a:solidFill>
                          <a:effectLst/>
                          <a:latin typeface="SassoonPrimaryType" pitchFamily="2" charset="0"/>
                          <a:ea typeface="Calibri" panose="020F0502020204030204" pitchFamily="34" charset="0"/>
                          <a:cs typeface="Calibri" panose="020F0502020204030204" pitchFamily="34" charset="0"/>
                        </a:rPr>
                        <a:t>The Explorer by Katherine </a:t>
                      </a:r>
                      <a:r>
                        <a:rPr lang="en-GB" sz="1600" b="1" i="1" dirty="0" err="1">
                          <a:solidFill>
                            <a:schemeClr val="tx1"/>
                          </a:solidFill>
                          <a:effectLst/>
                          <a:latin typeface="SassoonPrimaryType" pitchFamily="2" charset="0"/>
                          <a:ea typeface="Calibri" panose="020F0502020204030204" pitchFamily="34" charset="0"/>
                          <a:cs typeface="Calibri" panose="020F0502020204030204" pitchFamily="34" charset="0"/>
                        </a:rPr>
                        <a:t>Rundell</a:t>
                      </a:r>
                      <a:r>
                        <a:rPr lang="en-GB" sz="1600" b="1" i="1" dirty="0">
                          <a:solidFill>
                            <a:schemeClr val="tx1"/>
                          </a:solidFill>
                          <a:effectLst/>
                          <a:latin typeface="SassoonPrimaryType" pitchFamily="2" charset="0"/>
                          <a:ea typeface="Calibri" panose="020F0502020204030204" pitchFamily="34" charset="0"/>
                          <a:cs typeface="Calibri" panose="020F0502020204030204" pitchFamily="34" charset="0"/>
                        </a:rPr>
                        <a:t> </a:t>
                      </a:r>
                      <a:endParaRPr lang="en-GB"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n-GB" sz="1600" i="1" dirty="0">
                          <a:solidFill>
                            <a:schemeClr val="tx1"/>
                          </a:solidFill>
                          <a:effectLst/>
                          <a:latin typeface="SassoonPrimaryType" pitchFamily="2" charset="0"/>
                          <a:ea typeface="Calibri" panose="020F0502020204030204" pitchFamily="34" charset="0"/>
                          <a:cs typeface="Times New Roman" panose="02020603050405020304" pitchFamily="18" charset="0"/>
                        </a:rPr>
                        <a:t>Setting description</a:t>
                      </a:r>
                      <a:endParaRPr lang="en-GB"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n-GB" sz="1600" i="1" dirty="0">
                          <a:solidFill>
                            <a:schemeClr val="tx1"/>
                          </a:solidFill>
                          <a:effectLst/>
                          <a:latin typeface="SassoonPrimaryType" pitchFamily="2" charset="0"/>
                          <a:ea typeface="Calibri" panose="020F0502020204030204" pitchFamily="34" charset="0"/>
                          <a:cs typeface="Times New Roman" panose="02020603050405020304" pitchFamily="18" charset="0"/>
                        </a:rPr>
                        <a:t>Survival guide</a:t>
                      </a:r>
                      <a:endParaRPr lang="en-GB" sz="1600" i="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n-GB" sz="1600" b="1" i="1" dirty="0">
                          <a:solidFill>
                            <a:schemeClr val="tx1"/>
                          </a:solidFill>
                          <a:effectLst/>
                          <a:latin typeface="SassoonPrimaryType" pitchFamily="2" charset="0"/>
                          <a:ea typeface="Calibri" panose="020F0502020204030204" pitchFamily="34" charset="0"/>
                          <a:cs typeface="Calibri" panose="020F0502020204030204" pitchFamily="34" charset="0"/>
                        </a:rPr>
                        <a:t>The Explorer by Katherine </a:t>
                      </a:r>
                      <a:r>
                        <a:rPr lang="en-GB" sz="1600" b="1" i="1" dirty="0" err="1">
                          <a:solidFill>
                            <a:schemeClr val="tx1"/>
                          </a:solidFill>
                          <a:effectLst/>
                          <a:latin typeface="SassoonPrimaryType" pitchFamily="2" charset="0"/>
                          <a:ea typeface="Calibri" panose="020F0502020204030204" pitchFamily="34" charset="0"/>
                          <a:cs typeface="Calibri" panose="020F0502020204030204" pitchFamily="34" charset="0"/>
                        </a:rPr>
                        <a:t>Rundell</a:t>
                      </a:r>
                      <a:r>
                        <a:rPr lang="en-GB" sz="1600" b="1" i="1" dirty="0">
                          <a:solidFill>
                            <a:schemeClr val="tx1"/>
                          </a:solidFill>
                          <a:effectLst/>
                          <a:latin typeface="SassoonPrimaryType" pitchFamily="2" charset="0"/>
                          <a:ea typeface="Calibri" panose="020F0502020204030204" pitchFamily="34" charset="0"/>
                          <a:cs typeface="Calibri" panose="020F0502020204030204" pitchFamily="34" charset="0"/>
                        </a:rPr>
                        <a:t> </a:t>
                      </a:r>
                      <a:endParaRPr lang="en-GB"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n-GB" sz="1600" i="1" dirty="0">
                          <a:effectLst/>
                          <a:latin typeface="SassoonPrimaryType" pitchFamily="2" charset="0"/>
                          <a:ea typeface="Calibri" panose="020F0502020204030204" pitchFamily="34" charset="0"/>
                          <a:cs typeface="Calibri" panose="020F0502020204030204" pitchFamily="34" charset="0"/>
                        </a:rPr>
                        <a:t>Character description</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n-GB" sz="1600" i="1" dirty="0">
                          <a:effectLst/>
                          <a:latin typeface="SassoonPrimaryType" pitchFamily="2" charset="0"/>
                          <a:ea typeface="Calibri" panose="020F0502020204030204" pitchFamily="34" charset="0"/>
                          <a:cs typeface="Calibri" panose="020F0502020204030204" pitchFamily="34" charset="0"/>
                        </a:rPr>
                        <a:t>Diary entries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n-GB" sz="1600" i="1" dirty="0">
                          <a:effectLst/>
                          <a:latin typeface="SassoonPrimaryType" pitchFamily="2" charset="0"/>
                          <a:ea typeface="Calibri" panose="020F0502020204030204" pitchFamily="34" charset="0"/>
                          <a:cs typeface="Calibri" panose="020F0502020204030204" pitchFamily="34" charset="0"/>
                        </a:rPr>
                        <a:t>Non chronological report</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n-GB" sz="1600" i="1" dirty="0">
                          <a:effectLst/>
                          <a:latin typeface="SassoonPrimaryType" pitchFamily="2" charset="0"/>
                          <a:ea typeface="Calibri" panose="020F0502020204030204" pitchFamily="34" charset="0"/>
                          <a:cs typeface="Calibri" panose="020F0502020204030204" pitchFamily="34" charset="0"/>
                        </a:rPr>
                        <a:t>Diary</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n-GB" sz="1600" i="1" dirty="0">
                          <a:effectLst/>
                          <a:latin typeface="SassoonPrimaryType" pitchFamily="2" charset="0"/>
                          <a:ea typeface="Calibri" panose="020F0502020204030204" pitchFamily="34" charset="0"/>
                          <a:cs typeface="Calibri" panose="020F0502020204030204" pitchFamily="34" charset="0"/>
                        </a:rPr>
                        <a:t>Book review</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n-GB" sz="1800" i="1" dirty="0">
                          <a:solidFill>
                            <a:schemeClr val="tx1"/>
                          </a:solidFill>
                          <a:effectLst/>
                          <a:latin typeface="SassoonPrimaryType" pitchFamily="2" charset="0"/>
                          <a:ea typeface="Calibri" panose="020F0502020204030204" pitchFamily="34" charset="0"/>
                          <a:cs typeface="Times New Roman" panose="02020603050405020304" pitchFamily="18" charset="0"/>
                        </a:rPr>
                        <a:t> </a:t>
                      </a:r>
                      <a:endParaRPr lang="en-GB"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GB" sz="1600" b="1" i="1" kern="1200" dirty="0">
                          <a:solidFill>
                            <a:schemeClr val="tx1"/>
                          </a:solidFill>
                          <a:effectLst/>
                          <a:latin typeface="Sassoon Primary" panose="00000400000000000000" pitchFamily="2" charset="0"/>
                          <a:ea typeface="+mn-ea"/>
                          <a:cs typeface="+mn-cs"/>
                        </a:rPr>
                        <a:t>Macbeth (a number of different versions</a:t>
                      </a:r>
                      <a:endParaRPr lang="en-GB" sz="1600" kern="1200" dirty="0">
                        <a:solidFill>
                          <a:schemeClr val="tx1"/>
                        </a:solidFill>
                        <a:effectLst/>
                        <a:latin typeface="Sassoon Primary" panose="00000400000000000000" pitchFamily="2" charset="0"/>
                        <a:ea typeface="+mn-ea"/>
                        <a:cs typeface="+mn-cs"/>
                      </a:endParaRPr>
                    </a:p>
                    <a:p>
                      <a:r>
                        <a:rPr lang="en-GB" sz="1600" b="1" kern="1200" dirty="0">
                          <a:solidFill>
                            <a:schemeClr val="tx1"/>
                          </a:solidFill>
                          <a:effectLst/>
                          <a:latin typeface="Sassoon Primary" panose="00000400000000000000" pitchFamily="2" charset="0"/>
                          <a:ea typeface="+mn-ea"/>
                          <a:cs typeface="+mn-cs"/>
                        </a:rPr>
                        <a:t>Macbeth by William Shakespeare Mr. William Shakespeare’s plays by Marcia Williams Shakespeare Stories by Leon Garfield</a:t>
                      </a:r>
                      <a:r>
                        <a:rPr lang="en-GB" sz="1600" b="1" i="1" kern="1200" dirty="0">
                          <a:solidFill>
                            <a:schemeClr val="tx1"/>
                          </a:solidFill>
                          <a:effectLst/>
                          <a:latin typeface="Sassoon Primary" panose="00000400000000000000" pitchFamily="2" charset="0"/>
                          <a:ea typeface="+mn-ea"/>
                          <a:cs typeface="+mn-cs"/>
                        </a:rPr>
                        <a:t>)</a:t>
                      </a:r>
                      <a:endParaRPr lang="en-GB" sz="1600" kern="1200" dirty="0">
                        <a:solidFill>
                          <a:schemeClr val="tx1"/>
                        </a:solidFill>
                        <a:effectLst/>
                        <a:latin typeface="Sassoon Primary" panose="00000400000000000000" pitchFamily="2" charset="0"/>
                        <a:ea typeface="+mn-ea"/>
                        <a:cs typeface="+mn-cs"/>
                      </a:endParaRPr>
                    </a:p>
                    <a:p>
                      <a:r>
                        <a:rPr lang="en-GB" sz="1600" i="1" kern="1200" dirty="0">
                          <a:solidFill>
                            <a:schemeClr val="tx1"/>
                          </a:solidFill>
                          <a:effectLst/>
                          <a:latin typeface="Sassoon Primary" panose="00000400000000000000" pitchFamily="2" charset="0"/>
                          <a:ea typeface="+mn-ea"/>
                          <a:cs typeface="+mn-cs"/>
                        </a:rPr>
                        <a:t>A diary entry in role </a:t>
                      </a:r>
                      <a:endParaRPr lang="en-GB" sz="1600" kern="1200" dirty="0">
                        <a:solidFill>
                          <a:schemeClr val="tx1"/>
                        </a:solidFill>
                        <a:effectLst/>
                        <a:latin typeface="Sassoon Primary" panose="00000400000000000000" pitchFamily="2" charset="0"/>
                        <a:ea typeface="+mn-ea"/>
                        <a:cs typeface="+mn-cs"/>
                      </a:endParaRPr>
                    </a:p>
                    <a:p>
                      <a:r>
                        <a:rPr lang="en-GB" sz="1600" i="1" kern="1200" dirty="0">
                          <a:solidFill>
                            <a:schemeClr val="tx1"/>
                          </a:solidFill>
                          <a:effectLst/>
                          <a:latin typeface="Sassoon Primary" panose="00000400000000000000" pitchFamily="2" charset="0"/>
                          <a:ea typeface="+mn-ea"/>
                          <a:cs typeface="+mn-cs"/>
                        </a:rPr>
                        <a:t>Debate</a:t>
                      </a:r>
                      <a:endParaRPr lang="en-GB" sz="1600" kern="1200" dirty="0">
                        <a:solidFill>
                          <a:schemeClr val="tx1"/>
                        </a:solidFill>
                        <a:effectLst/>
                        <a:latin typeface="Sassoon Primary" panose="00000400000000000000" pitchFamily="2" charset="0"/>
                        <a:ea typeface="+mn-ea"/>
                        <a:cs typeface="+mn-cs"/>
                      </a:endParaRPr>
                    </a:p>
                    <a:p>
                      <a:r>
                        <a:rPr lang="en-GB" sz="1600" i="1" kern="1200" dirty="0">
                          <a:solidFill>
                            <a:schemeClr val="tx1"/>
                          </a:solidFill>
                          <a:effectLst/>
                          <a:latin typeface="Sassoon Primary" panose="00000400000000000000" pitchFamily="2" charset="0"/>
                          <a:ea typeface="+mn-ea"/>
                          <a:cs typeface="+mn-cs"/>
                        </a:rPr>
                        <a:t>discussion text</a:t>
                      </a:r>
                      <a:endParaRPr lang="en-GB" sz="1600" kern="1200" dirty="0">
                        <a:solidFill>
                          <a:schemeClr val="tx1"/>
                        </a:solidFill>
                        <a:effectLst/>
                        <a:latin typeface="Sassoon Primary" panose="00000400000000000000" pitchFamily="2" charset="0"/>
                        <a:ea typeface="+mn-ea"/>
                        <a:cs typeface="+mn-cs"/>
                      </a:endParaRPr>
                    </a:p>
                    <a:p>
                      <a:r>
                        <a:rPr lang="en-GB" sz="1600" i="1" kern="1200" dirty="0">
                          <a:solidFill>
                            <a:schemeClr val="tx1"/>
                          </a:solidFill>
                          <a:effectLst/>
                          <a:latin typeface="Sassoon Primary" panose="00000400000000000000" pitchFamily="2" charset="0"/>
                          <a:ea typeface="+mn-ea"/>
                          <a:cs typeface="+mn-cs"/>
                        </a:rPr>
                        <a:t> police reports</a:t>
                      </a:r>
                      <a:endParaRPr lang="en-GB" sz="1600" kern="1200" dirty="0">
                        <a:solidFill>
                          <a:schemeClr val="tx1"/>
                        </a:solidFill>
                        <a:effectLst/>
                        <a:latin typeface="Sassoon Primary" panose="00000400000000000000" pitchFamily="2" charset="0"/>
                        <a:ea typeface="+mn-ea"/>
                        <a:cs typeface="+mn-cs"/>
                      </a:endParaRPr>
                    </a:p>
                    <a:p>
                      <a:r>
                        <a:rPr lang="en-GB" sz="1600" i="1" kern="1200" dirty="0">
                          <a:solidFill>
                            <a:schemeClr val="tx1"/>
                          </a:solidFill>
                          <a:effectLst/>
                          <a:latin typeface="Sassoon Primary" panose="00000400000000000000" pitchFamily="2" charset="0"/>
                          <a:ea typeface="+mn-ea"/>
                          <a:cs typeface="+mn-cs"/>
                        </a:rPr>
                        <a:t> journalistic article</a:t>
                      </a:r>
                      <a:endParaRPr lang="en-GB" sz="1600" kern="1200" dirty="0">
                        <a:solidFill>
                          <a:schemeClr val="tx1"/>
                        </a:solidFill>
                        <a:effectLst/>
                        <a:latin typeface="Sassoon Primary" panose="00000400000000000000" pitchFamily="2" charset="0"/>
                        <a:ea typeface="+mn-ea"/>
                        <a:cs typeface="+mn-cs"/>
                      </a:endParaRPr>
                    </a:p>
                    <a:p>
                      <a:r>
                        <a:rPr lang="en-GB" sz="1600" i="1" kern="1200" dirty="0">
                          <a:solidFill>
                            <a:schemeClr val="tx1"/>
                          </a:solidFill>
                          <a:effectLst/>
                          <a:latin typeface="Sassoon Primary" panose="00000400000000000000" pitchFamily="2" charset="0"/>
                          <a:ea typeface="+mn-ea"/>
                          <a:cs typeface="+mn-cs"/>
                        </a:rPr>
                        <a:t> a review.</a:t>
                      </a:r>
                      <a:endParaRPr lang="en-GB" sz="1600" kern="1200" dirty="0">
                        <a:solidFill>
                          <a:schemeClr val="tx1"/>
                        </a:solidFill>
                        <a:effectLst/>
                        <a:latin typeface="Sassoon Primary" panose="00000400000000000000" pitchFamily="2" charset="0"/>
                        <a:ea typeface="+mn-ea"/>
                        <a:cs typeface="+mn-cs"/>
                      </a:endParaRPr>
                    </a:p>
                    <a:p>
                      <a:pPr algn="ctr">
                        <a:spcAft>
                          <a:spcPts val="0"/>
                        </a:spcAft>
                      </a:pPr>
                      <a:r>
                        <a:rPr lang="en-GB" sz="900" i="1" dirty="0">
                          <a:effectLst/>
                          <a:latin typeface="SassoonPrimaryType" pitchFamily="2" charset="0"/>
                          <a:ea typeface="Calibri" panose="020F0502020204030204" pitchFamily="34" charset="0"/>
                          <a:cs typeface="Calibri" panose="020F0502020204030204" pitchFamily="34"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11166335"/>
                  </a:ext>
                </a:extLst>
              </a:tr>
            </a:tbl>
          </a:graphicData>
        </a:graphic>
      </p:graphicFrame>
    </p:spTree>
    <p:extLst>
      <p:ext uri="{BB962C8B-B14F-4D97-AF65-F5344CB8AC3E}">
        <p14:creationId xmlns:p14="http://schemas.microsoft.com/office/powerpoint/2010/main" val="35963783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02791"/>
            <a:ext cx="10515600" cy="1325563"/>
          </a:xfrm>
        </p:spPr>
        <p:txBody>
          <a:bodyPr/>
          <a:lstStyle/>
          <a:p>
            <a:pPr algn="ctr"/>
            <a:r>
              <a:rPr lang="en-US" dirty="0">
                <a:solidFill>
                  <a:schemeClr val="accent2">
                    <a:lumMod val="75000"/>
                  </a:schemeClr>
                </a:solidFill>
                <a:latin typeface="Comic Sans MS" panose="030F0702030302020204" pitchFamily="66" charset="0"/>
              </a:rPr>
              <a:t>Reading</a:t>
            </a:r>
            <a:endParaRPr lang="en-GB" dirty="0">
              <a:solidFill>
                <a:schemeClr val="accent2">
                  <a:lumMod val="75000"/>
                </a:schemeClr>
              </a:solidFill>
              <a:latin typeface="Comic Sans MS" panose="030F0702030302020204" pitchFamily="66" charset="0"/>
            </a:endParaRPr>
          </a:p>
        </p:txBody>
      </p:sp>
      <p:sp>
        <p:nvSpPr>
          <p:cNvPr id="3" name="Content Placeholder 2"/>
          <p:cNvSpPr>
            <a:spLocks noGrp="1"/>
          </p:cNvSpPr>
          <p:nvPr>
            <p:ph idx="1"/>
          </p:nvPr>
        </p:nvSpPr>
        <p:spPr>
          <a:xfrm>
            <a:off x="838199" y="1528354"/>
            <a:ext cx="10806953" cy="5094515"/>
          </a:xfrm>
        </p:spPr>
        <p:txBody>
          <a:bodyPr>
            <a:noAutofit/>
          </a:bodyPr>
          <a:lstStyle/>
          <a:p>
            <a:pPr fontAlgn="base"/>
            <a:r>
              <a:rPr lang="en-US" sz="2200" dirty="0">
                <a:latin typeface="Comic Sans MS" panose="030F0702030302020204" pitchFamily="66" charset="0"/>
              </a:rPr>
              <a:t>Expectation in Year 6 is that we read 3 times a week.</a:t>
            </a:r>
          </a:p>
          <a:p>
            <a:pPr marL="0" indent="0" fontAlgn="base">
              <a:buNone/>
            </a:pPr>
            <a:endParaRPr lang="en-US" sz="2200" dirty="0">
              <a:latin typeface="Comic Sans MS" panose="030F0702030302020204" pitchFamily="66" charset="0"/>
            </a:endParaRPr>
          </a:p>
          <a:p>
            <a:pPr fontAlgn="base"/>
            <a:endParaRPr lang="en-US" sz="2200" dirty="0">
              <a:latin typeface="Comic Sans MS" panose="030F0702030302020204" pitchFamily="66" charset="0"/>
            </a:endParaRPr>
          </a:p>
          <a:p>
            <a:pPr marL="0" indent="0" fontAlgn="base">
              <a:buNone/>
            </a:pPr>
            <a:r>
              <a:rPr lang="en-US" dirty="0">
                <a:latin typeface="Comic Sans MS" panose="030F0702030302020204" pitchFamily="66" charset="0"/>
              </a:rPr>
              <a:t>At home…​</a:t>
            </a:r>
          </a:p>
          <a:p>
            <a:pPr marL="0" indent="0" fontAlgn="base">
              <a:buNone/>
            </a:pPr>
            <a:endParaRPr lang="en-US" sz="2200" dirty="0">
              <a:latin typeface="Comic Sans MS" panose="030F0702030302020204" pitchFamily="66" charset="0"/>
            </a:endParaRPr>
          </a:p>
          <a:p>
            <a:pPr marL="0" indent="0" fontAlgn="base">
              <a:buNone/>
            </a:pPr>
            <a:endParaRPr lang="en-US" sz="2200" dirty="0">
              <a:latin typeface="Comic Sans MS" panose="030F0702030302020204" pitchFamily="66" charset="0"/>
            </a:endParaRPr>
          </a:p>
          <a:p>
            <a:pPr marL="0" indent="0" fontAlgn="base">
              <a:buNone/>
            </a:pPr>
            <a:endParaRPr lang="en-US" sz="2200" dirty="0">
              <a:latin typeface="Comic Sans MS" panose="030F0702030302020204" pitchFamily="66" charset="0"/>
            </a:endParaRPr>
          </a:p>
          <a:p>
            <a:pPr marL="0" indent="0" fontAlgn="base">
              <a:buNone/>
            </a:pPr>
            <a:endParaRPr lang="en-US" sz="2200" dirty="0">
              <a:latin typeface="Comic Sans MS" panose="030F0702030302020204" pitchFamily="66" charset="0"/>
            </a:endParaRPr>
          </a:p>
          <a:p>
            <a:pPr marL="0" indent="0" fontAlgn="base">
              <a:buNone/>
            </a:pPr>
            <a:endParaRPr lang="en-US" sz="2200" dirty="0">
              <a:latin typeface="Comic Sans MS" panose="030F0702030302020204" pitchFamily="66" charset="0"/>
            </a:endParaRPr>
          </a:p>
          <a:p>
            <a:pPr marL="0" indent="0" fontAlgn="base">
              <a:buNone/>
            </a:pPr>
            <a:endParaRPr lang="en-US" sz="2200" dirty="0">
              <a:latin typeface="Comic Sans MS" panose="030F0702030302020204" pitchFamily="66" charset="0"/>
            </a:endParaRPr>
          </a:p>
          <a:p>
            <a:pPr marL="0" indent="0" fontAlgn="base">
              <a:buNone/>
            </a:pPr>
            <a:endParaRPr lang="en-US" sz="2200" dirty="0">
              <a:latin typeface="Comic Sans MS" panose="030F0702030302020204" pitchFamily="66" charset="0"/>
            </a:endParaRPr>
          </a:p>
          <a:p>
            <a:pPr marL="0" indent="0" fontAlgn="base">
              <a:buNone/>
            </a:pPr>
            <a:r>
              <a:rPr lang="en-US" sz="2200">
                <a:latin typeface="Comic Sans MS" panose="030F0702030302020204" pitchFamily="66" charset="0"/>
              </a:rPr>
              <a:t> </a:t>
            </a:r>
            <a:r>
              <a:rPr lang="en-US" sz="2200" dirty="0">
                <a:latin typeface="Comic Sans MS" panose="030F0702030302020204" pitchFamily="66" charset="0"/>
              </a:rPr>
              <a:t>happy for children to sign their own reading records </a:t>
            </a:r>
          </a:p>
        </p:txBody>
      </p:sp>
      <p:pic>
        <p:nvPicPr>
          <p:cNvPr id="4" name="Picture 3"/>
          <p:cNvPicPr>
            <a:picLocks noChangeAspect="1"/>
          </p:cNvPicPr>
          <p:nvPr/>
        </p:nvPicPr>
        <p:blipFill>
          <a:blip r:embed="rId2"/>
          <a:stretch>
            <a:fillRect/>
          </a:stretch>
        </p:blipFill>
        <p:spPr>
          <a:xfrm>
            <a:off x="3483741" y="2853917"/>
            <a:ext cx="2400635" cy="1543265"/>
          </a:xfrm>
          <a:prstGeom prst="rect">
            <a:avLst/>
          </a:prstGeom>
        </p:spPr>
      </p:pic>
      <p:sp>
        <p:nvSpPr>
          <p:cNvPr id="5" name="Rectangle 4"/>
          <p:cNvSpPr/>
          <p:nvPr/>
        </p:nvSpPr>
        <p:spPr>
          <a:xfrm>
            <a:off x="7095565" y="3432437"/>
            <a:ext cx="6096000" cy="2308324"/>
          </a:xfrm>
          <a:prstGeom prst="rect">
            <a:avLst/>
          </a:prstGeom>
        </p:spPr>
        <p:txBody>
          <a:bodyPr>
            <a:spAutoFit/>
          </a:bodyPr>
          <a:lstStyle/>
          <a:p>
            <a:pPr fontAlgn="base">
              <a:buFont typeface="Arial" panose="020B0604020202020204" pitchFamily="34" charset="0"/>
              <a:buChar char="•"/>
            </a:pPr>
            <a:r>
              <a:rPr lang="en-US" sz="2400" dirty="0">
                <a:latin typeface="Comic Sans MS" panose="030F0702030302020204" pitchFamily="66" charset="0"/>
              </a:rPr>
              <a:t>Summarising​</a:t>
            </a:r>
          </a:p>
          <a:p>
            <a:pPr fontAlgn="base">
              <a:buFont typeface="Arial" panose="020B0604020202020204" pitchFamily="34" charset="0"/>
              <a:buChar char="•"/>
            </a:pPr>
            <a:r>
              <a:rPr lang="en-US" sz="2400" dirty="0">
                <a:latin typeface="Comic Sans MS" panose="030F0702030302020204" pitchFamily="66" charset="0"/>
              </a:rPr>
              <a:t>Sequencing​</a:t>
            </a:r>
          </a:p>
          <a:p>
            <a:pPr fontAlgn="base">
              <a:buFont typeface="Arial" panose="020B0604020202020204" pitchFamily="34" charset="0"/>
              <a:buChar char="•"/>
            </a:pPr>
            <a:r>
              <a:rPr lang="en-US" sz="2400" dirty="0">
                <a:latin typeface="Comic Sans MS" panose="030F0702030302020204" pitchFamily="66" charset="0"/>
              </a:rPr>
              <a:t>Predicting​</a:t>
            </a:r>
          </a:p>
          <a:p>
            <a:pPr fontAlgn="base">
              <a:buFont typeface="Arial" panose="020B0604020202020204" pitchFamily="34" charset="0"/>
              <a:buChar char="•"/>
            </a:pPr>
            <a:r>
              <a:rPr lang="en-US" sz="2400" dirty="0">
                <a:latin typeface="Comic Sans MS" panose="030F0702030302020204" pitchFamily="66" charset="0"/>
              </a:rPr>
              <a:t>Explain​</a:t>
            </a:r>
          </a:p>
          <a:p>
            <a:pPr fontAlgn="base">
              <a:buFont typeface="Arial" panose="020B0604020202020204" pitchFamily="34" charset="0"/>
              <a:buChar char="•"/>
            </a:pPr>
            <a:r>
              <a:rPr lang="en-US" sz="2400" dirty="0">
                <a:latin typeface="Comic Sans MS" panose="030F0702030302020204" pitchFamily="66" charset="0"/>
              </a:rPr>
              <a:t>Comprehension is key! ​</a:t>
            </a:r>
          </a:p>
          <a:p>
            <a:pPr fontAlgn="base">
              <a:buFont typeface="Arial" panose="020B0604020202020204" pitchFamily="34" charset="0"/>
              <a:buChar char="•"/>
            </a:pPr>
            <a:r>
              <a:rPr lang="en-US" sz="2400" dirty="0">
                <a:latin typeface="Comic Sans MS" panose="030F0702030302020204" pitchFamily="66" charset="0"/>
              </a:rPr>
              <a:t>Independent re-reading​</a:t>
            </a:r>
            <a:endParaRPr lang="en-US" sz="2400" b="0" i="0" dirty="0">
              <a:effectLst/>
              <a:latin typeface="Comic Sans MS" panose="030F0702030302020204" pitchFamily="66" charset="0"/>
            </a:endParaRPr>
          </a:p>
        </p:txBody>
      </p:sp>
    </p:spTree>
    <p:extLst>
      <p:ext uri="{BB962C8B-B14F-4D97-AF65-F5344CB8AC3E}">
        <p14:creationId xmlns:p14="http://schemas.microsoft.com/office/powerpoint/2010/main" val="35616996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1263" y="169182"/>
            <a:ext cx="10515600" cy="1325563"/>
          </a:xfrm>
        </p:spPr>
        <p:txBody>
          <a:bodyPr/>
          <a:lstStyle/>
          <a:p>
            <a:pPr algn="ctr"/>
            <a:r>
              <a:rPr lang="en-GB" dirty="0">
                <a:solidFill>
                  <a:schemeClr val="accent2">
                    <a:lumMod val="75000"/>
                  </a:schemeClr>
                </a:solidFill>
                <a:latin typeface="Comic Sans MS" panose="030F0702030302020204" pitchFamily="66" charset="0"/>
              </a:rPr>
              <a:t>Maths</a:t>
            </a:r>
          </a:p>
        </p:txBody>
      </p:sp>
      <p:pic>
        <p:nvPicPr>
          <p:cNvPr id="4" name="Content Placeholder 3"/>
          <p:cNvPicPr>
            <a:picLocks noGrp="1" noChangeAspect="1"/>
          </p:cNvPicPr>
          <p:nvPr>
            <p:ph idx="1"/>
          </p:nvPr>
        </p:nvPicPr>
        <p:blipFill>
          <a:blip r:embed="rId2"/>
          <a:stretch>
            <a:fillRect/>
          </a:stretch>
        </p:blipFill>
        <p:spPr>
          <a:xfrm>
            <a:off x="459308" y="831962"/>
            <a:ext cx="2803390" cy="2394563"/>
          </a:xfrm>
          <a:prstGeom prst="rect">
            <a:avLst/>
          </a:prstGeom>
        </p:spPr>
      </p:pic>
      <p:sp>
        <p:nvSpPr>
          <p:cNvPr id="5" name="Rectangle 4"/>
          <p:cNvSpPr/>
          <p:nvPr/>
        </p:nvSpPr>
        <p:spPr>
          <a:xfrm>
            <a:off x="3977640" y="1749197"/>
            <a:ext cx="7389223" cy="2246769"/>
          </a:xfrm>
          <a:prstGeom prst="rect">
            <a:avLst/>
          </a:prstGeom>
        </p:spPr>
        <p:txBody>
          <a:bodyPr wrap="square">
            <a:spAutoFit/>
          </a:bodyPr>
          <a:lstStyle/>
          <a:p>
            <a:pPr fontAlgn="base">
              <a:buFont typeface="Arial" panose="020B0604020202020204" pitchFamily="34" charset="0"/>
              <a:buChar char="•"/>
            </a:pPr>
            <a:r>
              <a:rPr lang="en-GB" sz="2800" dirty="0">
                <a:latin typeface="Sassoon Primary" panose="00000400000000000000" pitchFamily="2" charset="0"/>
              </a:rPr>
              <a:t>White Rose</a:t>
            </a:r>
            <a:r>
              <a:rPr lang="en-US" sz="2800" dirty="0">
                <a:latin typeface="Sassoon Primary" panose="00000400000000000000" pitchFamily="2" charset="0"/>
              </a:rPr>
              <a:t>​ Hub </a:t>
            </a:r>
            <a:endParaRPr lang="en-GB" sz="2800" dirty="0">
              <a:latin typeface="Sassoon Primary" panose="00000400000000000000" pitchFamily="2" charset="0"/>
            </a:endParaRPr>
          </a:p>
          <a:p>
            <a:pPr fontAlgn="base">
              <a:buFont typeface="Arial" panose="020B0604020202020204" pitchFamily="34" charset="0"/>
              <a:buChar char="•"/>
            </a:pPr>
            <a:r>
              <a:rPr lang="en-US" sz="2800" dirty="0">
                <a:latin typeface="Sassoon Primary" panose="00000400000000000000" pitchFamily="2" charset="0"/>
              </a:rPr>
              <a:t>Mild, Medium, Spicy and/or Hot challenges ​</a:t>
            </a:r>
          </a:p>
          <a:p>
            <a:pPr fontAlgn="base">
              <a:buFont typeface="Arial" panose="020B0604020202020204" pitchFamily="34" charset="0"/>
              <a:buChar char="•"/>
            </a:pPr>
            <a:r>
              <a:rPr lang="en-GB" sz="2800" dirty="0">
                <a:latin typeface="Sassoon Primary" panose="00000400000000000000" pitchFamily="2" charset="0"/>
              </a:rPr>
              <a:t>Mastery activities – these are the EXTRA or the blue book​</a:t>
            </a:r>
          </a:p>
          <a:p>
            <a:pPr fontAlgn="base">
              <a:buFont typeface="Arial" panose="020B0604020202020204" pitchFamily="34" charset="0"/>
              <a:buChar char="•"/>
            </a:pPr>
            <a:r>
              <a:rPr lang="en-GB" sz="2800" dirty="0">
                <a:latin typeface="Sassoon Primary" panose="00000400000000000000" pitchFamily="2" charset="0"/>
              </a:rPr>
              <a:t>TT </a:t>
            </a:r>
            <a:r>
              <a:rPr lang="en-GB" sz="2800" dirty="0" err="1">
                <a:latin typeface="Sassoon Primary" panose="00000400000000000000" pitchFamily="2" charset="0"/>
              </a:rPr>
              <a:t>Rockstars</a:t>
            </a:r>
            <a:r>
              <a:rPr lang="en-US" sz="2800" dirty="0">
                <a:latin typeface="Sassoon Primary" panose="00000400000000000000" pitchFamily="2" charset="0"/>
              </a:rPr>
              <a:t>​</a:t>
            </a:r>
            <a:endParaRPr lang="en-US" sz="2800" b="0" i="0" dirty="0">
              <a:effectLst/>
              <a:latin typeface="Sassoon Primary" panose="00000400000000000000" pitchFamily="2" charset="0"/>
            </a:endParaRPr>
          </a:p>
        </p:txBody>
      </p:sp>
    </p:spTree>
    <p:extLst>
      <p:ext uri="{BB962C8B-B14F-4D97-AF65-F5344CB8AC3E}">
        <p14:creationId xmlns:p14="http://schemas.microsoft.com/office/powerpoint/2010/main" val="16187691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1263" y="169182"/>
            <a:ext cx="10515600" cy="1325563"/>
          </a:xfrm>
        </p:spPr>
        <p:txBody>
          <a:bodyPr/>
          <a:lstStyle/>
          <a:p>
            <a:pPr algn="ctr"/>
            <a:r>
              <a:rPr lang="en-GB" dirty="0">
                <a:solidFill>
                  <a:schemeClr val="accent2">
                    <a:lumMod val="75000"/>
                  </a:schemeClr>
                </a:solidFill>
                <a:latin typeface="Comic Sans MS" panose="030F0702030302020204" pitchFamily="66" charset="0"/>
              </a:rPr>
              <a:t>Maths</a:t>
            </a:r>
          </a:p>
        </p:txBody>
      </p:sp>
      <p:sp>
        <p:nvSpPr>
          <p:cNvPr id="6" name="Rectangle 5"/>
          <p:cNvSpPr/>
          <p:nvPr/>
        </p:nvSpPr>
        <p:spPr>
          <a:xfrm>
            <a:off x="851263" y="1080088"/>
            <a:ext cx="8503752" cy="4893647"/>
          </a:xfrm>
          <a:prstGeom prst="rect">
            <a:avLst/>
          </a:prstGeom>
        </p:spPr>
        <p:txBody>
          <a:bodyPr wrap="square">
            <a:spAutoFit/>
          </a:bodyPr>
          <a:lstStyle/>
          <a:p>
            <a:pPr fontAlgn="base">
              <a:buFont typeface="Arial" panose="020B0604020202020204" pitchFamily="34" charset="0"/>
              <a:buChar char="•"/>
            </a:pPr>
            <a:r>
              <a:rPr lang="en-US" sz="2400" b="1" dirty="0">
                <a:latin typeface="Comic Sans MS" panose="030F0702030302020204" pitchFamily="66" charset="0"/>
              </a:rPr>
              <a:t>ARITHMETIC</a:t>
            </a:r>
            <a:r>
              <a:rPr lang="en-US" sz="2400" dirty="0">
                <a:latin typeface="Comic Sans MS" panose="030F0702030302020204" pitchFamily="66" charset="0"/>
              </a:rPr>
              <a:t> </a:t>
            </a:r>
          </a:p>
          <a:p>
            <a:pPr fontAlgn="base">
              <a:buFont typeface="Arial" panose="020B0604020202020204" pitchFamily="34" charset="0"/>
              <a:buChar char="•"/>
            </a:pPr>
            <a:r>
              <a:rPr lang="en-US" sz="2400" dirty="0">
                <a:latin typeface="Comic Sans MS" panose="030F0702030302020204" pitchFamily="66" charset="0"/>
              </a:rPr>
              <a:t>Place Value​</a:t>
            </a:r>
          </a:p>
          <a:p>
            <a:pPr fontAlgn="base">
              <a:buFont typeface="Arial" panose="020B0604020202020204" pitchFamily="34" charset="0"/>
              <a:buChar char="•"/>
            </a:pPr>
            <a:r>
              <a:rPr lang="en-US" sz="2400" dirty="0">
                <a:latin typeface="Comic Sans MS" panose="030F0702030302020204" pitchFamily="66" charset="0"/>
              </a:rPr>
              <a:t>Addition, Subtraction, Multiplication and Division​</a:t>
            </a:r>
          </a:p>
          <a:p>
            <a:pPr fontAlgn="base">
              <a:buFont typeface="Arial" panose="020B0604020202020204" pitchFamily="34" charset="0"/>
              <a:buChar char="•"/>
            </a:pPr>
            <a:r>
              <a:rPr lang="en-US" sz="2400" dirty="0">
                <a:latin typeface="Comic Sans MS" panose="030F0702030302020204" pitchFamily="66" charset="0"/>
              </a:rPr>
              <a:t>Fractions – </a:t>
            </a:r>
          </a:p>
          <a:p>
            <a:pPr fontAlgn="base">
              <a:buFont typeface="Arial" panose="020B0604020202020204" pitchFamily="34" charset="0"/>
              <a:buChar char="•"/>
            </a:pPr>
            <a:r>
              <a:rPr lang="en-US" sz="2400" dirty="0">
                <a:latin typeface="Comic Sans MS" panose="030F0702030302020204" pitchFamily="66" charset="0"/>
              </a:rPr>
              <a:t>Converting Units </a:t>
            </a:r>
          </a:p>
          <a:p>
            <a:pPr fontAlgn="base">
              <a:buFont typeface="Arial" panose="020B0604020202020204" pitchFamily="34" charset="0"/>
              <a:buChar char="•"/>
            </a:pPr>
            <a:r>
              <a:rPr lang="en-US" sz="2400" dirty="0">
                <a:latin typeface="Comic Sans MS" panose="030F0702030302020204" pitchFamily="66" charset="0"/>
              </a:rPr>
              <a:t>Ratio</a:t>
            </a:r>
          </a:p>
          <a:p>
            <a:pPr fontAlgn="base">
              <a:buFont typeface="Arial" panose="020B0604020202020204" pitchFamily="34" charset="0"/>
              <a:buChar char="•"/>
            </a:pPr>
            <a:r>
              <a:rPr lang="en-US" sz="2400" dirty="0">
                <a:latin typeface="Comic Sans MS" panose="030F0702030302020204" pitchFamily="66" charset="0"/>
              </a:rPr>
              <a:t>Algebra</a:t>
            </a:r>
          </a:p>
          <a:p>
            <a:pPr fontAlgn="base">
              <a:buFont typeface="Arial" panose="020B0604020202020204" pitchFamily="34" charset="0"/>
              <a:buChar char="•"/>
            </a:pPr>
            <a:r>
              <a:rPr lang="en-US" sz="2400" dirty="0">
                <a:latin typeface="Comic Sans MS" panose="030F0702030302020204" pitchFamily="66" charset="0"/>
              </a:rPr>
              <a:t>Decimal</a:t>
            </a:r>
          </a:p>
          <a:p>
            <a:pPr fontAlgn="base">
              <a:buFont typeface="Arial" panose="020B0604020202020204" pitchFamily="34" charset="0"/>
              <a:buChar char="•"/>
            </a:pPr>
            <a:r>
              <a:rPr lang="en-US" sz="2400" dirty="0">
                <a:latin typeface="Comic Sans MS" panose="030F0702030302020204" pitchFamily="66" charset="0"/>
              </a:rPr>
              <a:t>Fractions, Decimals and Percentages </a:t>
            </a:r>
          </a:p>
          <a:p>
            <a:pPr fontAlgn="base">
              <a:buFont typeface="Arial" panose="020B0604020202020204" pitchFamily="34" charset="0"/>
              <a:buChar char="•"/>
            </a:pPr>
            <a:r>
              <a:rPr lang="en-US" sz="2400" dirty="0">
                <a:latin typeface="Comic Sans MS" panose="030F0702030302020204" pitchFamily="66" charset="0"/>
              </a:rPr>
              <a:t>Area, perimeter and volume </a:t>
            </a:r>
          </a:p>
          <a:p>
            <a:pPr fontAlgn="base">
              <a:buFont typeface="Arial" panose="020B0604020202020204" pitchFamily="34" charset="0"/>
              <a:buChar char="•"/>
            </a:pPr>
            <a:r>
              <a:rPr lang="en-US" sz="2400" b="0" i="0" dirty="0" err="1">
                <a:effectLst/>
                <a:latin typeface="Comic Sans MS" panose="030F0702030302020204" pitchFamily="66" charset="0"/>
              </a:rPr>
              <a:t>Statisitcs</a:t>
            </a:r>
            <a:r>
              <a:rPr lang="en-US" sz="2400" b="0" i="0" dirty="0">
                <a:effectLst/>
                <a:latin typeface="Comic Sans MS" panose="030F0702030302020204" pitchFamily="66" charset="0"/>
              </a:rPr>
              <a:t> </a:t>
            </a:r>
          </a:p>
          <a:p>
            <a:pPr fontAlgn="base">
              <a:buFont typeface="Arial" panose="020B0604020202020204" pitchFamily="34" charset="0"/>
              <a:buChar char="•"/>
            </a:pPr>
            <a:r>
              <a:rPr lang="en-US" sz="2400" dirty="0">
                <a:latin typeface="Comic Sans MS" panose="030F0702030302020204" pitchFamily="66" charset="0"/>
              </a:rPr>
              <a:t>Shape</a:t>
            </a:r>
          </a:p>
          <a:p>
            <a:pPr fontAlgn="base">
              <a:buFont typeface="Arial" panose="020B0604020202020204" pitchFamily="34" charset="0"/>
              <a:buChar char="•"/>
            </a:pPr>
            <a:r>
              <a:rPr lang="en-US" sz="2400" b="0" i="0" dirty="0">
                <a:effectLst/>
                <a:latin typeface="Comic Sans MS" panose="030F0702030302020204" pitchFamily="66" charset="0"/>
              </a:rPr>
              <a:t>Position and Direction</a:t>
            </a:r>
          </a:p>
        </p:txBody>
      </p:sp>
      <p:pic>
        <p:nvPicPr>
          <p:cNvPr id="7" name="Picture 6"/>
          <p:cNvPicPr>
            <a:picLocks noChangeAspect="1"/>
          </p:cNvPicPr>
          <p:nvPr/>
        </p:nvPicPr>
        <p:blipFill>
          <a:blip r:embed="rId2"/>
          <a:stretch>
            <a:fillRect/>
          </a:stretch>
        </p:blipFill>
        <p:spPr>
          <a:xfrm>
            <a:off x="9844417" y="84617"/>
            <a:ext cx="2251124" cy="1845923"/>
          </a:xfrm>
          <a:prstGeom prst="rect">
            <a:avLst/>
          </a:prstGeom>
        </p:spPr>
      </p:pic>
      <p:pic>
        <p:nvPicPr>
          <p:cNvPr id="8" name="Picture 7"/>
          <p:cNvPicPr>
            <a:picLocks noChangeAspect="1"/>
          </p:cNvPicPr>
          <p:nvPr/>
        </p:nvPicPr>
        <p:blipFill>
          <a:blip r:embed="rId3"/>
          <a:stretch>
            <a:fillRect/>
          </a:stretch>
        </p:blipFill>
        <p:spPr>
          <a:xfrm>
            <a:off x="9612867" y="4866148"/>
            <a:ext cx="2099015" cy="1718492"/>
          </a:xfrm>
          <a:prstGeom prst="rect">
            <a:avLst/>
          </a:prstGeom>
        </p:spPr>
      </p:pic>
    </p:spTree>
    <p:extLst>
      <p:ext uri="{BB962C8B-B14F-4D97-AF65-F5344CB8AC3E}">
        <p14:creationId xmlns:p14="http://schemas.microsoft.com/office/powerpoint/2010/main" val="28758656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chemeClr val="accent2">
                    <a:lumMod val="75000"/>
                  </a:schemeClr>
                </a:solidFill>
                <a:latin typeface="Comic Sans MS" panose="030F0702030302020204" pitchFamily="66" charset="0"/>
              </a:rPr>
              <a:t>PE</a:t>
            </a:r>
            <a:endParaRPr lang="en-GB" dirty="0">
              <a:solidFill>
                <a:schemeClr val="accent2">
                  <a:lumMod val="75000"/>
                </a:schemeClr>
              </a:solidFill>
              <a:latin typeface="CCW Precursive 1" panose="03050602040000000000" pitchFamily="66" charset="0"/>
            </a:endParaRPr>
          </a:p>
        </p:txBody>
      </p:sp>
      <p:sp>
        <p:nvSpPr>
          <p:cNvPr id="3" name="Content Placeholder 2"/>
          <p:cNvSpPr>
            <a:spLocks noGrp="1"/>
          </p:cNvSpPr>
          <p:nvPr>
            <p:ph idx="1"/>
          </p:nvPr>
        </p:nvSpPr>
        <p:spPr/>
        <p:txBody>
          <a:bodyPr>
            <a:normAutofit/>
          </a:bodyPr>
          <a:lstStyle/>
          <a:p>
            <a:pPr fontAlgn="base"/>
            <a:r>
              <a:rPr lang="en-US" dirty="0">
                <a:latin typeface="Comic Sans MS" panose="030F0702030302020204" pitchFamily="66" charset="0"/>
              </a:rPr>
              <a:t>PE will be on a Monday and Wednesday.</a:t>
            </a:r>
          </a:p>
          <a:p>
            <a:pPr fontAlgn="base"/>
            <a:endParaRPr lang="en-US" dirty="0">
              <a:latin typeface="Comic Sans MS" panose="030F0702030302020204" pitchFamily="66" charset="0"/>
            </a:endParaRPr>
          </a:p>
          <a:p>
            <a:pPr fontAlgn="base"/>
            <a:r>
              <a:rPr lang="en-US" dirty="0">
                <a:latin typeface="Comic Sans MS" panose="030F0702030302020204" pitchFamily="66" charset="0"/>
              </a:rPr>
              <a:t>This half-term the focus will be…</a:t>
            </a:r>
          </a:p>
          <a:p>
            <a:pPr fontAlgn="base"/>
            <a:endParaRPr lang="en-US" dirty="0">
              <a:latin typeface="Comic Sans MS" panose="030F0702030302020204" pitchFamily="66" charset="0"/>
            </a:endParaRPr>
          </a:p>
          <a:p>
            <a:pPr fontAlgn="base"/>
            <a:r>
              <a:rPr lang="en-US" dirty="0">
                <a:latin typeface="Comic Sans MS" panose="030F0702030302020204" pitchFamily="66" charset="0"/>
              </a:rPr>
              <a:t>Gymnastics</a:t>
            </a:r>
          </a:p>
          <a:p>
            <a:pPr fontAlgn="base"/>
            <a:r>
              <a:rPr lang="en-US" dirty="0">
                <a:latin typeface="Comic Sans MS" panose="030F0702030302020204" pitchFamily="66" charset="0"/>
              </a:rPr>
              <a:t>Tag Rugby</a:t>
            </a:r>
          </a:p>
          <a:p>
            <a:pPr fontAlgn="base"/>
            <a:endParaRPr lang="en-US" dirty="0">
              <a:latin typeface="Comic Sans MS" panose="030F0702030302020204" pitchFamily="66" charset="0"/>
            </a:endParaRPr>
          </a:p>
          <a:p>
            <a:pPr fontAlgn="base"/>
            <a:endParaRPr lang="en-US" dirty="0">
              <a:latin typeface="Comic Sans MS" panose="030F0702030302020204" pitchFamily="66" charset="0"/>
            </a:endParaRPr>
          </a:p>
          <a:p>
            <a:pPr fontAlgn="base"/>
            <a:endParaRPr lang="en-US" dirty="0">
              <a:latin typeface="Comic Sans MS" panose="030F0702030302020204" pitchFamily="66" charset="0"/>
            </a:endParaRPr>
          </a:p>
          <a:p>
            <a:pPr marL="0" indent="0" fontAlgn="base">
              <a:buNone/>
            </a:pPr>
            <a:endParaRPr lang="en-US" dirty="0">
              <a:latin typeface="Comic Sans MS" panose="030F0702030302020204" pitchFamily="66" charset="0"/>
            </a:endParaRPr>
          </a:p>
        </p:txBody>
      </p:sp>
    </p:spTree>
    <p:extLst>
      <p:ext uri="{BB962C8B-B14F-4D97-AF65-F5344CB8AC3E}">
        <p14:creationId xmlns:p14="http://schemas.microsoft.com/office/powerpoint/2010/main" val="19180896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2806337" cy="1319349"/>
          </a:xfrm>
        </p:spPr>
        <p:txBody>
          <a:bodyPr/>
          <a:lstStyle/>
          <a:p>
            <a:pPr algn="ctr"/>
            <a:r>
              <a:rPr lang="en-GB" dirty="0">
                <a:solidFill>
                  <a:schemeClr val="accent2">
                    <a:lumMod val="75000"/>
                  </a:schemeClr>
                </a:solidFill>
                <a:latin typeface="Comic Sans MS" panose="030F0702030302020204" pitchFamily="66" charset="0"/>
              </a:rPr>
              <a:t>RE</a:t>
            </a:r>
          </a:p>
        </p:txBody>
      </p:sp>
      <p:sp>
        <p:nvSpPr>
          <p:cNvPr id="3" name="Content Placeholder 2"/>
          <p:cNvSpPr>
            <a:spLocks noGrp="1"/>
          </p:cNvSpPr>
          <p:nvPr>
            <p:ph idx="1"/>
          </p:nvPr>
        </p:nvSpPr>
        <p:spPr>
          <a:xfrm>
            <a:off x="407124" y="2506662"/>
            <a:ext cx="8560413" cy="4351338"/>
          </a:xfrm>
        </p:spPr>
        <p:txBody>
          <a:bodyPr>
            <a:normAutofit/>
          </a:bodyPr>
          <a:lstStyle/>
          <a:p>
            <a:pPr fontAlgn="base"/>
            <a:r>
              <a:rPr lang="en-GB" dirty="0"/>
              <a:t>​</a:t>
            </a:r>
            <a:r>
              <a:rPr lang="en-GB" sz="2500" b="1" dirty="0">
                <a:latin typeface="Comic Sans MS" panose="030F0702030302020204" pitchFamily="66" charset="0"/>
              </a:rPr>
              <a:t>The Vine and the Branches</a:t>
            </a:r>
            <a:r>
              <a:rPr lang="en-US" sz="2500" dirty="0">
                <a:latin typeface="Comic Sans MS" panose="030F0702030302020204" pitchFamily="66" charset="0"/>
              </a:rPr>
              <a:t>​</a:t>
            </a:r>
          </a:p>
          <a:p>
            <a:pPr fontAlgn="base"/>
            <a:r>
              <a:rPr lang="en-GB" sz="2500" dirty="0">
                <a:latin typeface="Comic Sans MS" panose="030F0702030302020204" pitchFamily="66" charset="0"/>
              </a:rPr>
              <a:t>This year we follow the RE programme entitled ‘The Vine and the Branches’. </a:t>
            </a:r>
          </a:p>
          <a:p>
            <a:pPr fontAlgn="base"/>
            <a:r>
              <a:rPr lang="en-GB" sz="2500" dirty="0">
                <a:latin typeface="Comic Sans MS" panose="030F0702030302020204" pitchFamily="66" charset="0"/>
              </a:rPr>
              <a:t>Each half term will follow a new topic; Creation and Covenant, Prophecy and Promise, Galilee to Jerusalem, From Desert to Garden, To the Ends of the Earth, Dialogue and Encounter.</a:t>
            </a:r>
            <a:r>
              <a:rPr lang="en-US" sz="2500" dirty="0">
                <a:latin typeface="Comic Sans MS" panose="030F0702030302020204" pitchFamily="66" charset="0"/>
              </a:rPr>
              <a:t>​</a:t>
            </a:r>
          </a:p>
          <a:p>
            <a:pPr marL="0" indent="0" fontAlgn="base">
              <a:buNone/>
            </a:pPr>
            <a:endParaRPr lang="en-GB" sz="2500" dirty="0">
              <a:latin typeface="Comic Sans MS" panose="030F0702030302020204" pitchFamily="66" charset="0"/>
            </a:endParaRPr>
          </a:p>
          <a:p>
            <a:pPr fontAlgn="base"/>
            <a:r>
              <a:rPr lang="en-GB" sz="2500" b="1" dirty="0">
                <a:latin typeface="Comic Sans MS" panose="030F0702030302020204" pitchFamily="66" charset="0"/>
              </a:rPr>
              <a:t>Teacher led and Pupil Led prayer and liturgy</a:t>
            </a:r>
            <a:r>
              <a:rPr lang="en-US" sz="2500" dirty="0">
                <a:latin typeface="Comic Sans MS" panose="030F0702030302020204" pitchFamily="66" charset="0"/>
              </a:rPr>
              <a:t>​</a:t>
            </a:r>
          </a:p>
          <a:p>
            <a:pPr fontAlgn="base"/>
            <a:r>
              <a:rPr lang="en-US" sz="2500" dirty="0">
                <a:latin typeface="Comic Sans MS" panose="030F0702030302020204" pitchFamily="66" charset="0"/>
              </a:rPr>
              <a:t>‘Together We Pray’</a:t>
            </a:r>
          </a:p>
          <a:p>
            <a:pPr fontAlgn="base"/>
            <a:endParaRPr lang="en-GB" dirty="0"/>
          </a:p>
        </p:txBody>
      </p:sp>
      <p:pic>
        <p:nvPicPr>
          <p:cNvPr id="5" name="Picture 4"/>
          <p:cNvPicPr>
            <a:picLocks noChangeAspect="1"/>
          </p:cNvPicPr>
          <p:nvPr/>
        </p:nvPicPr>
        <p:blipFill>
          <a:blip r:embed="rId2"/>
          <a:stretch>
            <a:fillRect/>
          </a:stretch>
        </p:blipFill>
        <p:spPr>
          <a:xfrm>
            <a:off x="532758" y="1319349"/>
            <a:ext cx="3637806" cy="738087"/>
          </a:xfrm>
          <a:prstGeom prst="rect">
            <a:avLst/>
          </a:prstGeom>
        </p:spPr>
      </p:pic>
      <p:pic>
        <p:nvPicPr>
          <p:cNvPr id="6" name="Picture 5"/>
          <p:cNvPicPr/>
          <p:nvPr/>
        </p:nvPicPr>
        <p:blipFill>
          <a:blip r:embed="rId3"/>
          <a:stretch>
            <a:fillRect/>
          </a:stretch>
        </p:blipFill>
        <p:spPr>
          <a:xfrm>
            <a:off x="9181955" y="240691"/>
            <a:ext cx="2968257" cy="4082716"/>
          </a:xfrm>
          <a:prstGeom prst="rect">
            <a:avLst/>
          </a:prstGeom>
        </p:spPr>
      </p:pic>
    </p:spTree>
    <p:extLst>
      <p:ext uri="{BB962C8B-B14F-4D97-AF65-F5344CB8AC3E}">
        <p14:creationId xmlns:p14="http://schemas.microsoft.com/office/powerpoint/2010/main" val="18199844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51427"/>
            <a:ext cx="10515600" cy="1325563"/>
          </a:xfrm>
        </p:spPr>
        <p:txBody>
          <a:bodyPr/>
          <a:lstStyle/>
          <a:p>
            <a:pPr algn="ctr"/>
            <a:r>
              <a:rPr lang="en-GB" dirty="0">
                <a:solidFill>
                  <a:schemeClr val="accent2">
                    <a:lumMod val="75000"/>
                  </a:schemeClr>
                </a:solidFill>
                <a:latin typeface="Comic Sans MS" panose="030F0702030302020204" pitchFamily="66" charset="0"/>
              </a:rPr>
              <a:t>Science</a:t>
            </a:r>
          </a:p>
        </p:txBody>
      </p:sp>
      <p:pic>
        <p:nvPicPr>
          <p:cNvPr id="5" name="Picture 4"/>
          <p:cNvPicPr>
            <a:picLocks noChangeAspect="1"/>
          </p:cNvPicPr>
          <p:nvPr/>
        </p:nvPicPr>
        <p:blipFill>
          <a:blip r:embed="rId2"/>
          <a:stretch>
            <a:fillRect/>
          </a:stretch>
        </p:blipFill>
        <p:spPr>
          <a:xfrm>
            <a:off x="6573430" y="215675"/>
            <a:ext cx="2572109" cy="1609950"/>
          </a:xfrm>
          <a:prstGeom prst="rect">
            <a:avLst/>
          </a:prstGeom>
        </p:spPr>
      </p:pic>
      <p:graphicFrame>
        <p:nvGraphicFramePr>
          <p:cNvPr id="4" name="Table 3"/>
          <p:cNvGraphicFramePr>
            <a:graphicFrameLocks noGrp="1"/>
          </p:cNvGraphicFramePr>
          <p:nvPr>
            <p:extLst>
              <p:ext uri="{D42A27DB-BD31-4B8C-83A1-F6EECF244321}">
                <p14:modId xmlns:p14="http://schemas.microsoft.com/office/powerpoint/2010/main" val="1359117594"/>
              </p:ext>
            </p:extLst>
          </p:nvPr>
        </p:nvGraphicFramePr>
        <p:xfrm>
          <a:off x="2894441" y="2294022"/>
          <a:ext cx="8127999" cy="4042610"/>
        </p:xfrm>
        <a:graphic>
          <a:graphicData uri="http://schemas.openxmlformats.org/drawingml/2006/table">
            <a:tbl>
              <a:tblPr firstRow="1" bandRow="1">
                <a:tableStyleId>{5940675A-B579-460E-94D1-54222C63F5DA}</a:tableStyleId>
              </a:tblPr>
              <a:tblGrid>
                <a:gridCol w="4180127">
                  <a:extLst>
                    <a:ext uri="{9D8B030D-6E8A-4147-A177-3AD203B41FA5}">
                      <a16:colId xmlns:a16="http://schemas.microsoft.com/office/drawing/2014/main" val="2047425706"/>
                    </a:ext>
                  </a:extLst>
                </a:gridCol>
                <a:gridCol w="3947872">
                  <a:extLst>
                    <a:ext uri="{9D8B030D-6E8A-4147-A177-3AD203B41FA5}">
                      <a16:colId xmlns:a16="http://schemas.microsoft.com/office/drawing/2014/main" val="188115625"/>
                    </a:ext>
                  </a:extLst>
                </a:gridCol>
              </a:tblGrid>
              <a:tr h="4042610">
                <a:tc>
                  <a:txBody>
                    <a:bodyPr/>
                    <a:lstStyle/>
                    <a:p>
                      <a:r>
                        <a:rPr lang="en-GB" dirty="0">
                          <a:latin typeface="Sassoon Primary" panose="00000400000000000000" pitchFamily="2" charset="0"/>
                        </a:rPr>
                        <a:t>​</a:t>
                      </a:r>
                      <a:r>
                        <a:rPr lang="en-GB" b="1" dirty="0">
                          <a:latin typeface="Sassoon Primary" panose="00000400000000000000" pitchFamily="2" charset="0"/>
                        </a:rPr>
                        <a:t>Animals Including Humans</a:t>
                      </a:r>
                      <a:endParaRPr lang="en-GB" dirty="0">
                        <a:latin typeface="Sassoon Primary" panose="00000400000000000000" pitchFamily="2" charset="0"/>
                      </a:endParaRPr>
                    </a:p>
                    <a:p>
                      <a:r>
                        <a:rPr lang="en-GB" dirty="0">
                          <a:latin typeface="Sassoon Primary" panose="00000400000000000000" pitchFamily="2" charset="0"/>
                        </a:rPr>
                        <a:t>Circulatory System</a:t>
                      </a:r>
                    </a:p>
                    <a:p>
                      <a:r>
                        <a:rPr lang="en-GB" dirty="0">
                          <a:latin typeface="Sassoon Primary" panose="00000400000000000000" pitchFamily="2" charset="0"/>
                        </a:rPr>
                        <a:t>Diet/exercise</a:t>
                      </a:r>
                    </a:p>
                    <a:p>
                      <a:r>
                        <a:rPr lang="en-GB" dirty="0">
                          <a:latin typeface="Sassoon Primary" panose="00000400000000000000" pitchFamily="2" charset="0"/>
                        </a:rPr>
                        <a:t>Drugs</a:t>
                      </a:r>
                    </a:p>
                    <a:p>
                      <a:r>
                        <a:rPr lang="en-GB" b="1" dirty="0">
                          <a:latin typeface="Sassoon Primary" panose="00000400000000000000" pitchFamily="2" charset="0"/>
                        </a:rPr>
                        <a:t>Living Things and Their Habitats</a:t>
                      </a:r>
                      <a:endParaRPr lang="en-GB" dirty="0">
                        <a:latin typeface="Sassoon Primary" panose="00000400000000000000" pitchFamily="2" charset="0"/>
                      </a:endParaRPr>
                    </a:p>
                    <a:p>
                      <a:r>
                        <a:rPr lang="en-GB" dirty="0">
                          <a:latin typeface="Sassoon Primary" panose="00000400000000000000" pitchFamily="2" charset="0"/>
                        </a:rPr>
                        <a:t>Classification </a:t>
                      </a:r>
                    </a:p>
                    <a:p>
                      <a:r>
                        <a:rPr lang="en-GB" dirty="0">
                          <a:latin typeface="Sassoon Primary" panose="00000400000000000000" pitchFamily="2" charset="0"/>
                        </a:rPr>
                        <a:t>transportation of nutrients: plants &amp; animals</a:t>
                      </a:r>
                    </a:p>
                    <a:p>
                      <a:r>
                        <a:rPr lang="en-GB" dirty="0">
                          <a:latin typeface="Sassoon Primary" panose="00000400000000000000" pitchFamily="2" charset="0"/>
                        </a:rPr>
                        <a:t>the Linnaeus system</a:t>
                      </a:r>
                    </a:p>
                  </a:txBody>
                  <a:tcPr/>
                </a:tc>
                <a:tc>
                  <a:txBody>
                    <a:bodyPr/>
                    <a:lstStyle/>
                    <a:p>
                      <a:r>
                        <a:rPr lang="en-GB" b="1" dirty="0">
                          <a:latin typeface="Sassoon Primary" panose="00000400000000000000" pitchFamily="2" charset="0"/>
                        </a:rPr>
                        <a:t>Evolution and Inheritance </a:t>
                      </a:r>
                      <a:endParaRPr lang="en-GB" dirty="0">
                        <a:latin typeface="Sassoon Primary" panose="00000400000000000000" pitchFamily="2" charset="0"/>
                      </a:endParaRPr>
                    </a:p>
                    <a:p>
                      <a:r>
                        <a:rPr lang="en-GB" dirty="0">
                          <a:latin typeface="Sassoon Primary" panose="00000400000000000000" pitchFamily="2" charset="0"/>
                        </a:rPr>
                        <a:t>Changes over time: fossils </a:t>
                      </a:r>
                    </a:p>
                    <a:p>
                      <a:r>
                        <a:rPr lang="en-GB" dirty="0">
                          <a:latin typeface="Sassoon Primary" panose="00000400000000000000" pitchFamily="2" charset="0"/>
                        </a:rPr>
                        <a:t>Offspring </a:t>
                      </a:r>
                    </a:p>
                    <a:p>
                      <a:r>
                        <a:rPr lang="en-GB" dirty="0">
                          <a:latin typeface="Sassoon Primary" panose="00000400000000000000" pitchFamily="2" charset="0"/>
                        </a:rPr>
                        <a:t>Adaptation </a:t>
                      </a:r>
                    </a:p>
                    <a:p>
                      <a:r>
                        <a:rPr lang="en-GB" b="1" dirty="0">
                          <a:latin typeface="Sassoon Primary" panose="00000400000000000000" pitchFamily="2" charset="0"/>
                        </a:rPr>
                        <a:t>Light</a:t>
                      </a:r>
                      <a:endParaRPr lang="en-GB" dirty="0">
                        <a:latin typeface="Sassoon Primary" panose="00000400000000000000" pitchFamily="2" charset="0"/>
                      </a:endParaRPr>
                    </a:p>
                    <a:p>
                      <a:r>
                        <a:rPr lang="en-GB" dirty="0">
                          <a:latin typeface="Sassoon Primary" panose="00000400000000000000" pitchFamily="2" charset="0"/>
                        </a:rPr>
                        <a:t>How light travels</a:t>
                      </a:r>
                    </a:p>
                    <a:p>
                      <a:r>
                        <a:rPr lang="en-GB" dirty="0">
                          <a:latin typeface="Sassoon Primary" panose="00000400000000000000" pitchFamily="2" charset="0"/>
                        </a:rPr>
                        <a:t>Light form sources to eyes</a:t>
                      </a:r>
                    </a:p>
                    <a:p>
                      <a:r>
                        <a:rPr lang="en-GB" dirty="0">
                          <a:latin typeface="Sassoon Primary" panose="00000400000000000000" pitchFamily="2" charset="0"/>
                        </a:rPr>
                        <a:t>Shadows</a:t>
                      </a:r>
                    </a:p>
                    <a:p>
                      <a:r>
                        <a:rPr lang="en-GB" b="1" dirty="0">
                          <a:latin typeface="Sassoon Primary" panose="00000400000000000000" pitchFamily="2" charset="0"/>
                        </a:rPr>
                        <a:t>Electricity</a:t>
                      </a:r>
                      <a:endParaRPr lang="en-GB" dirty="0">
                        <a:latin typeface="Sassoon Primary" panose="00000400000000000000" pitchFamily="2" charset="0"/>
                      </a:endParaRPr>
                    </a:p>
                    <a:p>
                      <a:r>
                        <a:rPr lang="en-GB" dirty="0">
                          <a:latin typeface="Sassoon Primary" panose="00000400000000000000" pitchFamily="2" charset="0"/>
                        </a:rPr>
                        <a:t>Symbols and diagrams </a:t>
                      </a:r>
                    </a:p>
                    <a:p>
                      <a:r>
                        <a:rPr lang="en-GB" dirty="0">
                          <a:latin typeface="Sassoon Primary" panose="00000400000000000000" pitchFamily="2" charset="0"/>
                        </a:rPr>
                        <a:t>function of components</a:t>
                      </a:r>
                    </a:p>
                    <a:p>
                      <a:r>
                        <a:rPr lang="en-GB" dirty="0">
                          <a:latin typeface="Sassoon Primary" panose="00000400000000000000" pitchFamily="2" charset="0"/>
                        </a:rPr>
                        <a:t>Voltage and its impact</a:t>
                      </a:r>
                    </a:p>
                    <a:p>
                      <a:endParaRPr lang="en-GB" dirty="0">
                        <a:latin typeface="Sassoon Primary" panose="00000400000000000000" pitchFamily="2" charset="0"/>
                      </a:endParaRPr>
                    </a:p>
                    <a:p>
                      <a:endParaRPr lang="en-GB" dirty="0">
                        <a:latin typeface="Sassoon Primary" panose="00000400000000000000" pitchFamily="2" charset="0"/>
                      </a:endParaRPr>
                    </a:p>
                  </a:txBody>
                  <a:tcPr/>
                </a:tc>
                <a:extLst>
                  <a:ext uri="{0D108BD9-81ED-4DB2-BD59-A6C34878D82A}">
                    <a16:rowId xmlns:a16="http://schemas.microsoft.com/office/drawing/2014/main" val="735756399"/>
                  </a:ext>
                </a:extLst>
              </a:tr>
            </a:tbl>
          </a:graphicData>
        </a:graphic>
      </p:graphicFrame>
    </p:spTree>
    <p:extLst>
      <p:ext uri="{BB962C8B-B14F-4D97-AF65-F5344CB8AC3E}">
        <p14:creationId xmlns:p14="http://schemas.microsoft.com/office/powerpoint/2010/main" val="722307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chemeClr val="accent2">
                    <a:lumMod val="75000"/>
                  </a:schemeClr>
                </a:solidFill>
                <a:latin typeface="Comic Sans MS" panose="030F0702030302020204" pitchFamily="66" charset="0"/>
              </a:rPr>
              <a:t>History and Geography</a:t>
            </a:r>
            <a:endParaRPr lang="en-GB" dirty="0">
              <a:solidFill>
                <a:schemeClr val="accent2">
                  <a:lumMod val="75000"/>
                </a:schemeClr>
              </a:solidFill>
              <a:latin typeface="Comic Sans MS" panose="030F0702030302020204" pitchFamily="66" charset="0"/>
            </a:endParaRPr>
          </a:p>
        </p:txBody>
      </p:sp>
      <p:sp>
        <p:nvSpPr>
          <p:cNvPr id="3" name="Content Placeholder 2"/>
          <p:cNvSpPr>
            <a:spLocks noGrp="1"/>
          </p:cNvSpPr>
          <p:nvPr>
            <p:ph idx="1"/>
          </p:nvPr>
        </p:nvSpPr>
        <p:spPr>
          <a:xfrm>
            <a:off x="244642" y="1690688"/>
            <a:ext cx="11658600" cy="5167312"/>
          </a:xfrm>
        </p:spPr>
        <p:txBody>
          <a:bodyPr>
            <a:normAutofit/>
          </a:bodyPr>
          <a:lstStyle/>
          <a:p>
            <a:pPr fontAlgn="base"/>
            <a:r>
              <a:rPr lang="en-GB" u="sng" dirty="0"/>
              <a:t>​</a:t>
            </a:r>
            <a:r>
              <a:rPr lang="en-GB" sz="1600" b="1" u="sng" dirty="0">
                <a:latin typeface="Sassoon Primary" panose="00000400000000000000" pitchFamily="2" charset="0"/>
              </a:rPr>
              <a:t>History</a:t>
            </a:r>
          </a:p>
          <a:p>
            <a:r>
              <a:rPr lang="en-GB" sz="1600" b="1" dirty="0">
                <a:latin typeface="Sassoon Primary" panose="00000400000000000000" pitchFamily="2" charset="0"/>
              </a:rPr>
              <a:t>Have we Learnt from Past Wars?</a:t>
            </a:r>
          </a:p>
          <a:p>
            <a:pPr marL="0" indent="0">
              <a:buNone/>
            </a:pPr>
            <a:r>
              <a:rPr lang="en-GB" sz="1600" dirty="0">
                <a:latin typeface="Sassoon Primary" panose="00000400000000000000" pitchFamily="2" charset="0"/>
              </a:rPr>
              <a:t>FOCUS WW1 Develop children’s knowledge of the causes and effects of the first World War: significant battles, people and the impact of this devastating war</a:t>
            </a:r>
          </a:p>
          <a:p>
            <a:pPr marL="0" indent="0">
              <a:buNone/>
            </a:pPr>
            <a:r>
              <a:rPr lang="en-GB" sz="1600" dirty="0">
                <a:latin typeface="Sassoon Primary" panose="00000400000000000000" pitchFamily="2" charset="0"/>
              </a:rPr>
              <a:t>Then move onto WW2</a:t>
            </a:r>
          </a:p>
          <a:p>
            <a:r>
              <a:rPr lang="en-GB" sz="1600" b="1" dirty="0">
                <a:latin typeface="Sassoon Primary" panose="00000400000000000000" pitchFamily="2" charset="0"/>
              </a:rPr>
              <a:t>How do we know about the </a:t>
            </a:r>
            <a:r>
              <a:rPr lang="en-GB" sz="1600" b="1" dirty="0" err="1">
                <a:latin typeface="Sassoon Primary" panose="00000400000000000000" pitchFamily="2" charset="0"/>
              </a:rPr>
              <a:t>Peterloo</a:t>
            </a:r>
            <a:r>
              <a:rPr lang="en-GB" sz="1600" b="1" dirty="0">
                <a:latin typeface="Sassoon Primary" panose="00000400000000000000" pitchFamily="2" charset="0"/>
              </a:rPr>
              <a:t> Massacre?</a:t>
            </a:r>
            <a:endParaRPr lang="en-GB" sz="1600" dirty="0">
              <a:latin typeface="Sassoon Primary" panose="00000400000000000000" pitchFamily="2" charset="0"/>
            </a:endParaRPr>
          </a:p>
          <a:p>
            <a:pPr marL="0" indent="0">
              <a:buNone/>
            </a:pPr>
            <a:r>
              <a:rPr lang="en-GB" sz="1600" dirty="0" err="1">
                <a:latin typeface="Sassoon Primary" panose="00000400000000000000" pitchFamily="2" charset="0"/>
              </a:rPr>
              <a:t>Chren</a:t>
            </a:r>
            <a:r>
              <a:rPr lang="en-GB" sz="1600" dirty="0">
                <a:latin typeface="Sassoon Primary" panose="00000400000000000000" pitchFamily="2" charset="0"/>
              </a:rPr>
              <a:t> are </a:t>
            </a:r>
            <a:r>
              <a:rPr lang="en-GB" sz="1600" dirty="0" err="1">
                <a:latin typeface="Sassoon Primary" panose="00000400000000000000" pitchFamily="2" charset="0"/>
              </a:rPr>
              <a:t>Peterloo</a:t>
            </a:r>
            <a:r>
              <a:rPr lang="en-GB" sz="1600" dirty="0">
                <a:latin typeface="Sassoon Primary" panose="00000400000000000000" pitchFamily="2" charset="0"/>
              </a:rPr>
              <a:t> detectives as they use their historical enquiry skills to investigate a range of evidence from  Manchester University collections including maps, newspaper articles, posters and etchings to interpret the events that unfolded at St. Peter’s Field in Manchester</a:t>
            </a:r>
          </a:p>
          <a:p>
            <a:r>
              <a:rPr lang="en-GB" sz="1600" b="1" u="sng" dirty="0">
                <a:latin typeface="Sassoon Primary" panose="00000400000000000000" pitchFamily="2" charset="0"/>
              </a:rPr>
              <a:t>Geography </a:t>
            </a:r>
          </a:p>
          <a:p>
            <a:r>
              <a:rPr lang="en-GB" sz="1600" b="1" dirty="0">
                <a:latin typeface="Sassoon Primary" panose="00000400000000000000" pitchFamily="2" charset="0"/>
              </a:rPr>
              <a:t>Why is part of the world in darkness when the rest is in daylight?</a:t>
            </a:r>
            <a:endParaRPr lang="en-GB" sz="1600" dirty="0">
              <a:latin typeface="Sassoon Primary" panose="00000400000000000000" pitchFamily="2" charset="0"/>
            </a:endParaRPr>
          </a:p>
          <a:p>
            <a:pPr marL="0" indent="0">
              <a:buNone/>
            </a:pPr>
            <a:r>
              <a:rPr lang="en-GB" sz="1600" dirty="0">
                <a:latin typeface="Sassoon Primary" panose="00000400000000000000" pitchFamily="2" charset="0"/>
              </a:rPr>
              <a:t>Identify position and significance of latitude, longitude, Equator, Northern Hemisphere, Southern Hemisphere, Tropics of cancer and Capricorn, Arctic and Antarctic circle, 8 points of a compass 4 and 6 figure Grid references</a:t>
            </a:r>
          </a:p>
          <a:p>
            <a:r>
              <a:rPr lang="en-GB" sz="1600" b="1" dirty="0">
                <a:latin typeface="Sassoon Primary" panose="00000400000000000000" pitchFamily="2" charset="0"/>
              </a:rPr>
              <a:t>What is the climate like in South America?</a:t>
            </a:r>
            <a:endParaRPr lang="en-GB" sz="1600" dirty="0">
              <a:latin typeface="Sassoon Primary" panose="00000400000000000000" pitchFamily="2" charset="0"/>
            </a:endParaRPr>
          </a:p>
          <a:p>
            <a:pPr marL="0" indent="0">
              <a:buNone/>
            </a:pPr>
            <a:r>
              <a:rPr lang="en-GB" sz="1600" dirty="0">
                <a:latin typeface="Sassoon Primary" panose="00000400000000000000" pitchFamily="2" charset="0"/>
              </a:rPr>
              <a:t>Locational geography: Locate South America concentrating on environmental regions, key physical and key human characteristics, countries and major cities</a:t>
            </a:r>
          </a:p>
        </p:txBody>
      </p:sp>
      <p:pic>
        <p:nvPicPr>
          <p:cNvPr id="4" name="Picture 3"/>
          <p:cNvPicPr>
            <a:picLocks noChangeAspect="1"/>
          </p:cNvPicPr>
          <p:nvPr/>
        </p:nvPicPr>
        <p:blipFill>
          <a:blip r:embed="rId2"/>
          <a:stretch>
            <a:fillRect/>
          </a:stretch>
        </p:blipFill>
        <p:spPr>
          <a:xfrm>
            <a:off x="485503" y="365125"/>
            <a:ext cx="1500051" cy="1277271"/>
          </a:xfrm>
          <a:prstGeom prst="rect">
            <a:avLst/>
          </a:prstGeom>
        </p:spPr>
      </p:pic>
      <p:pic>
        <p:nvPicPr>
          <p:cNvPr id="5" name="Picture 4"/>
          <p:cNvPicPr>
            <a:picLocks noChangeAspect="1"/>
          </p:cNvPicPr>
          <p:nvPr/>
        </p:nvPicPr>
        <p:blipFill>
          <a:blip r:embed="rId3"/>
          <a:stretch>
            <a:fillRect/>
          </a:stretch>
        </p:blipFill>
        <p:spPr>
          <a:xfrm>
            <a:off x="9504141" y="365125"/>
            <a:ext cx="1988345" cy="1325563"/>
          </a:xfrm>
          <a:prstGeom prst="rect">
            <a:avLst/>
          </a:prstGeom>
        </p:spPr>
      </p:pic>
    </p:spTree>
    <p:extLst>
      <p:ext uri="{BB962C8B-B14F-4D97-AF65-F5344CB8AC3E}">
        <p14:creationId xmlns:p14="http://schemas.microsoft.com/office/powerpoint/2010/main" val="39422301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080" y="260622"/>
            <a:ext cx="10515600" cy="1325563"/>
          </a:xfrm>
        </p:spPr>
        <p:txBody>
          <a:bodyPr/>
          <a:lstStyle/>
          <a:p>
            <a:pPr algn="ctr"/>
            <a:r>
              <a:rPr lang="en-GB" dirty="0">
                <a:solidFill>
                  <a:schemeClr val="accent2">
                    <a:lumMod val="75000"/>
                  </a:schemeClr>
                </a:solidFill>
                <a:latin typeface="Comic Sans MS" panose="030F0702030302020204" pitchFamily="66" charset="0"/>
              </a:rPr>
              <a:t>Computing </a:t>
            </a:r>
          </a:p>
        </p:txBody>
      </p:sp>
      <p:sp>
        <p:nvSpPr>
          <p:cNvPr id="3" name="Content Placeholder 2"/>
          <p:cNvSpPr>
            <a:spLocks noGrp="1"/>
          </p:cNvSpPr>
          <p:nvPr>
            <p:ph idx="1"/>
          </p:nvPr>
        </p:nvSpPr>
        <p:spPr/>
        <p:txBody>
          <a:bodyPr>
            <a:normAutofit/>
          </a:bodyPr>
          <a:lstStyle/>
          <a:p>
            <a:pPr fontAlgn="base"/>
            <a:r>
              <a:rPr lang="en-GB" b="1" dirty="0">
                <a:latin typeface="Sassoon Primary" panose="00000400000000000000" pitchFamily="2" charset="0"/>
              </a:rPr>
              <a:t>Coding</a:t>
            </a:r>
          </a:p>
          <a:p>
            <a:pPr fontAlgn="base"/>
            <a:r>
              <a:rPr lang="en-GB" b="1" dirty="0">
                <a:latin typeface="Sassoon Primary" panose="00000400000000000000" pitchFamily="2" charset="0"/>
              </a:rPr>
              <a:t>Graphing </a:t>
            </a:r>
            <a:endParaRPr lang="en-GB" dirty="0">
              <a:latin typeface="Sassoon Primary" panose="00000400000000000000" pitchFamily="2" charset="0"/>
            </a:endParaRPr>
          </a:p>
          <a:p>
            <a:pPr fontAlgn="base"/>
            <a:r>
              <a:rPr lang="en-GB" b="1" dirty="0">
                <a:latin typeface="Sassoon Primary" panose="00000400000000000000" pitchFamily="2" charset="0"/>
              </a:rPr>
              <a:t>Data Detectives </a:t>
            </a:r>
            <a:endParaRPr lang="en-GB" dirty="0">
              <a:latin typeface="Sassoon Primary" panose="00000400000000000000" pitchFamily="2" charset="0"/>
            </a:endParaRPr>
          </a:p>
          <a:p>
            <a:pPr fontAlgn="base"/>
            <a:r>
              <a:rPr lang="en-GB" b="1" dirty="0">
                <a:latin typeface="Sassoon Primary" panose="00000400000000000000" pitchFamily="2" charset="0"/>
              </a:rPr>
              <a:t> Blogging</a:t>
            </a:r>
          </a:p>
          <a:p>
            <a:pPr fontAlgn="base"/>
            <a:r>
              <a:rPr lang="en-GB" b="1" dirty="0">
                <a:latin typeface="Sassoon Primary" panose="00000400000000000000" pitchFamily="2" charset="0"/>
              </a:rPr>
              <a:t>Spreadsheets </a:t>
            </a:r>
            <a:endParaRPr lang="en-GB" dirty="0">
              <a:latin typeface="Sassoon Primary" panose="00000400000000000000" pitchFamily="2" charset="0"/>
            </a:endParaRPr>
          </a:p>
          <a:p>
            <a:pPr fontAlgn="base"/>
            <a:r>
              <a:rPr lang="en-GB" b="1" dirty="0">
                <a:latin typeface="Sassoon Primary" panose="00000400000000000000" pitchFamily="2" charset="0"/>
              </a:rPr>
              <a:t>Networks </a:t>
            </a:r>
            <a:endParaRPr lang="en-GB" dirty="0">
              <a:latin typeface="Sassoon Primary" panose="00000400000000000000" pitchFamily="2" charset="0"/>
            </a:endParaRPr>
          </a:p>
          <a:p>
            <a:pPr fontAlgn="base"/>
            <a:r>
              <a:rPr lang="en-GB" b="1" dirty="0">
                <a:latin typeface="Sassoon Primary" panose="00000400000000000000" pitchFamily="2" charset="0"/>
              </a:rPr>
              <a:t>Introduction to Python </a:t>
            </a:r>
            <a:endParaRPr lang="en-GB" dirty="0">
              <a:latin typeface="Sassoon Primary" panose="00000400000000000000" pitchFamily="2" charset="0"/>
            </a:endParaRPr>
          </a:p>
          <a:p>
            <a:pPr fontAlgn="base"/>
            <a:endParaRPr lang="en-GB" dirty="0"/>
          </a:p>
          <a:p>
            <a:pPr fontAlgn="base"/>
            <a:endParaRPr lang="en-GB" dirty="0"/>
          </a:p>
        </p:txBody>
      </p:sp>
      <p:pic>
        <p:nvPicPr>
          <p:cNvPr id="4" name="Picture 3"/>
          <p:cNvPicPr>
            <a:picLocks noChangeAspect="1"/>
          </p:cNvPicPr>
          <p:nvPr/>
        </p:nvPicPr>
        <p:blipFill>
          <a:blip r:embed="rId2"/>
          <a:stretch>
            <a:fillRect/>
          </a:stretch>
        </p:blipFill>
        <p:spPr>
          <a:xfrm>
            <a:off x="6667324" y="339251"/>
            <a:ext cx="1993351" cy="1366654"/>
          </a:xfrm>
          <a:prstGeom prst="rect">
            <a:avLst/>
          </a:prstGeom>
        </p:spPr>
      </p:pic>
    </p:spTree>
    <p:extLst>
      <p:ext uri="{BB962C8B-B14F-4D97-AF65-F5344CB8AC3E}">
        <p14:creationId xmlns:p14="http://schemas.microsoft.com/office/powerpoint/2010/main" val="32557586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lstStyle/>
          <a:p>
            <a:pPr algn="ctr"/>
            <a:r>
              <a:rPr lang="en-GB" dirty="0">
                <a:solidFill>
                  <a:schemeClr val="accent2">
                    <a:lumMod val="75000"/>
                  </a:schemeClr>
                </a:solidFill>
                <a:latin typeface="Comic Sans MS" panose="030F0702030302020204" pitchFamily="66" charset="0"/>
              </a:rPr>
              <a:t>Jigsaw</a:t>
            </a:r>
          </a:p>
        </p:txBody>
      </p:sp>
      <p:sp>
        <p:nvSpPr>
          <p:cNvPr id="3" name="Content Placeholder 2"/>
          <p:cNvSpPr>
            <a:spLocks noGrp="1"/>
          </p:cNvSpPr>
          <p:nvPr>
            <p:ph idx="1"/>
          </p:nvPr>
        </p:nvSpPr>
        <p:spPr>
          <a:xfrm>
            <a:off x="652413" y="1839477"/>
            <a:ext cx="10515600" cy="4351338"/>
          </a:xfrm>
        </p:spPr>
        <p:txBody>
          <a:bodyPr>
            <a:normAutofit/>
          </a:bodyPr>
          <a:lstStyle/>
          <a:p>
            <a:pPr marL="0" indent="0" fontAlgn="base">
              <a:buNone/>
            </a:pPr>
            <a:r>
              <a:rPr lang="en-GB" dirty="0"/>
              <a:t>​</a:t>
            </a:r>
            <a:endParaRPr lang="en-GB"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8646155" y="365125"/>
            <a:ext cx="2065387" cy="1163597"/>
          </a:xfrm>
          <a:prstGeom prst="rect">
            <a:avLst/>
          </a:prstGeom>
        </p:spPr>
      </p:pic>
      <p:pic>
        <p:nvPicPr>
          <p:cNvPr id="5" name="Picture 4"/>
          <p:cNvPicPr>
            <a:picLocks noChangeAspect="1"/>
          </p:cNvPicPr>
          <p:nvPr/>
        </p:nvPicPr>
        <p:blipFill>
          <a:blip r:embed="rId3"/>
          <a:stretch>
            <a:fillRect/>
          </a:stretch>
        </p:blipFill>
        <p:spPr>
          <a:xfrm>
            <a:off x="112382" y="241269"/>
            <a:ext cx="4629796" cy="1381318"/>
          </a:xfrm>
          <a:prstGeom prst="rect">
            <a:avLst/>
          </a:prstGeom>
        </p:spPr>
      </p:pic>
      <p:sp>
        <p:nvSpPr>
          <p:cNvPr id="6" name="Rectangle 5"/>
          <p:cNvSpPr/>
          <p:nvPr/>
        </p:nvSpPr>
        <p:spPr>
          <a:xfrm>
            <a:off x="3048000" y="2413338"/>
            <a:ext cx="7193280" cy="3970318"/>
          </a:xfrm>
          <a:prstGeom prst="rect">
            <a:avLst/>
          </a:prstGeom>
        </p:spPr>
        <p:txBody>
          <a:bodyPr wrap="square">
            <a:spAutoFit/>
          </a:bodyPr>
          <a:lstStyle/>
          <a:p>
            <a:pPr fontAlgn="base">
              <a:buFont typeface="Arial" panose="020B0604020202020204" pitchFamily="34" charset="0"/>
              <a:buChar char="•"/>
            </a:pPr>
            <a:r>
              <a:rPr lang="en-GB" sz="2800" dirty="0">
                <a:latin typeface="Comic Sans MS" panose="030F0702030302020204" pitchFamily="66" charset="0"/>
              </a:rPr>
              <a:t>We follow a P.S.H.E scheme called ‘Jigsaw’. This scheme is used throughout the school and deals with personal, social and health education topic that are appropriate for each year group. </a:t>
            </a:r>
            <a:r>
              <a:rPr lang="en-US" sz="2800" dirty="0">
                <a:latin typeface="Comic Sans MS" panose="030F0702030302020204" pitchFamily="66" charset="0"/>
              </a:rPr>
              <a:t>​</a:t>
            </a:r>
          </a:p>
          <a:p>
            <a:pPr fontAlgn="base">
              <a:buFont typeface="Arial" panose="020B0604020202020204" pitchFamily="34" charset="0"/>
              <a:buChar char="•"/>
            </a:pPr>
            <a:r>
              <a:rPr lang="en-GB" sz="2800" dirty="0">
                <a:latin typeface="Comic Sans MS" panose="030F0702030302020204" pitchFamily="66" charset="0"/>
              </a:rPr>
              <a:t>Our year begins with….’Being me in my world’ and continues with ‘Dreams &amp; Goals’, ‘Celebrating Differences’, ‘Healthy me’ and ‘Changing me’. </a:t>
            </a:r>
            <a:r>
              <a:rPr lang="en-US" sz="2800" dirty="0">
                <a:latin typeface="Comic Sans MS" panose="030F0702030302020204" pitchFamily="66" charset="0"/>
              </a:rPr>
              <a:t>​</a:t>
            </a:r>
            <a:endParaRPr lang="en-US" sz="2800" b="0" i="0" dirty="0">
              <a:effectLst/>
              <a:latin typeface="Comic Sans MS" panose="030F0702030302020204" pitchFamily="66" charset="0"/>
            </a:endParaRPr>
          </a:p>
        </p:txBody>
      </p:sp>
    </p:spTree>
    <p:extLst>
      <p:ext uri="{BB962C8B-B14F-4D97-AF65-F5344CB8AC3E}">
        <p14:creationId xmlns:p14="http://schemas.microsoft.com/office/powerpoint/2010/main" val="19604326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3676BE-288E-46EB-B6D9-C99D28FED249}"/>
              </a:ext>
            </a:extLst>
          </p:cNvPr>
          <p:cNvSpPr>
            <a:spLocks noGrp="1"/>
          </p:cNvSpPr>
          <p:nvPr>
            <p:ph type="title"/>
          </p:nvPr>
        </p:nvSpPr>
        <p:spPr/>
        <p:txBody>
          <a:bodyPr/>
          <a:lstStyle/>
          <a:p>
            <a:pPr algn="ctr"/>
            <a:r>
              <a:rPr lang="en-GB" dirty="0">
                <a:solidFill>
                  <a:schemeClr val="accent2">
                    <a:lumMod val="75000"/>
                  </a:schemeClr>
                </a:solidFill>
                <a:latin typeface="Comic Sans MS" panose="030F0702030302020204" pitchFamily="66" charset="0"/>
              </a:rPr>
              <a:t>RSE</a:t>
            </a:r>
            <a:endParaRPr lang="en-GB" dirty="0"/>
          </a:p>
        </p:txBody>
      </p:sp>
      <p:pic>
        <p:nvPicPr>
          <p:cNvPr id="4" name="Content Placeholder 3">
            <a:extLst>
              <a:ext uri="{FF2B5EF4-FFF2-40B4-BE49-F238E27FC236}">
                <a16:creationId xmlns:a16="http://schemas.microsoft.com/office/drawing/2014/main" id="{5FF8FACD-F52F-439C-A864-9A10B1BD1512}"/>
              </a:ext>
            </a:extLst>
          </p:cNvPr>
          <p:cNvPicPr>
            <a:picLocks noGrp="1" noChangeAspect="1"/>
          </p:cNvPicPr>
          <p:nvPr>
            <p:ph idx="1"/>
          </p:nvPr>
        </p:nvPicPr>
        <p:blipFill>
          <a:blip r:embed="rId2"/>
          <a:stretch>
            <a:fillRect/>
          </a:stretch>
        </p:blipFill>
        <p:spPr>
          <a:xfrm>
            <a:off x="0" y="-27094"/>
            <a:ext cx="4953201" cy="3367032"/>
          </a:xfrm>
          <a:prstGeom prst="rect">
            <a:avLst/>
          </a:prstGeom>
        </p:spPr>
      </p:pic>
      <p:pic>
        <p:nvPicPr>
          <p:cNvPr id="5" name="Picture 4">
            <a:extLst>
              <a:ext uri="{FF2B5EF4-FFF2-40B4-BE49-F238E27FC236}">
                <a16:creationId xmlns:a16="http://schemas.microsoft.com/office/drawing/2014/main" id="{708CA1A3-D393-4C98-A4DD-14AC76C0A5D0}"/>
              </a:ext>
            </a:extLst>
          </p:cNvPr>
          <p:cNvPicPr>
            <a:picLocks noChangeAspect="1"/>
          </p:cNvPicPr>
          <p:nvPr/>
        </p:nvPicPr>
        <p:blipFill>
          <a:blip r:embed="rId3"/>
          <a:stretch>
            <a:fillRect/>
          </a:stretch>
        </p:blipFill>
        <p:spPr>
          <a:xfrm>
            <a:off x="838200" y="1623416"/>
            <a:ext cx="9153525" cy="5082295"/>
          </a:xfrm>
          <a:prstGeom prst="rect">
            <a:avLst/>
          </a:prstGeom>
        </p:spPr>
      </p:pic>
    </p:spTree>
    <p:extLst>
      <p:ext uri="{BB962C8B-B14F-4D97-AF65-F5344CB8AC3E}">
        <p14:creationId xmlns:p14="http://schemas.microsoft.com/office/powerpoint/2010/main" val="16765281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normAutofit/>
          </a:bodyPr>
          <a:lstStyle/>
          <a:p>
            <a:pPr fontAlgn="base"/>
            <a:endParaRPr lang="en-US" dirty="0">
              <a:latin typeface="Comic Sans MS" panose="030F0702030302020204" pitchFamily="66" charset="0"/>
            </a:endParaRPr>
          </a:p>
          <a:p>
            <a:endParaRPr lang="en-GB" dirty="0"/>
          </a:p>
        </p:txBody>
      </p:sp>
      <p:pic>
        <p:nvPicPr>
          <p:cNvPr id="2" name="Picture 1">
            <a:extLst>
              <a:ext uri="{FF2B5EF4-FFF2-40B4-BE49-F238E27FC236}">
                <a16:creationId xmlns:a16="http://schemas.microsoft.com/office/drawing/2014/main" id="{73EF1827-5598-4414-B5BA-45304BC1A0D0}"/>
              </a:ext>
            </a:extLst>
          </p:cNvPr>
          <p:cNvPicPr>
            <a:picLocks noChangeAspect="1"/>
          </p:cNvPicPr>
          <p:nvPr/>
        </p:nvPicPr>
        <p:blipFill>
          <a:blip r:embed="rId2"/>
          <a:stretch>
            <a:fillRect/>
          </a:stretch>
        </p:blipFill>
        <p:spPr>
          <a:xfrm>
            <a:off x="0" y="82680"/>
            <a:ext cx="12192000" cy="6197340"/>
          </a:xfrm>
          <a:prstGeom prst="rect">
            <a:avLst/>
          </a:prstGeom>
        </p:spPr>
      </p:pic>
    </p:spTree>
    <p:extLst>
      <p:ext uri="{BB962C8B-B14F-4D97-AF65-F5344CB8AC3E}">
        <p14:creationId xmlns:p14="http://schemas.microsoft.com/office/powerpoint/2010/main" val="34441551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4508" y="0"/>
            <a:ext cx="10918371" cy="1325563"/>
          </a:xfrm>
        </p:spPr>
        <p:txBody>
          <a:bodyPr/>
          <a:lstStyle/>
          <a:p>
            <a:pPr algn="ctr"/>
            <a:r>
              <a:rPr lang="en-US" dirty="0">
                <a:solidFill>
                  <a:schemeClr val="accent2">
                    <a:lumMod val="75000"/>
                  </a:schemeClr>
                </a:solidFill>
                <a:latin typeface="Comic Sans MS" panose="030F0702030302020204" pitchFamily="66" charset="0"/>
              </a:rPr>
              <a:t>Art/Design Technology</a:t>
            </a:r>
            <a:endParaRPr lang="en-GB" dirty="0">
              <a:solidFill>
                <a:schemeClr val="accent2">
                  <a:lumMod val="75000"/>
                </a:schemeClr>
              </a:solidFill>
              <a:latin typeface="Comic Sans MS" panose="030F0702030302020204" pitchFamily="66" charset="0"/>
            </a:endParaRPr>
          </a:p>
        </p:txBody>
      </p:sp>
      <p:graphicFrame>
        <p:nvGraphicFramePr>
          <p:cNvPr id="3" name="Content Placeholder 2"/>
          <p:cNvGraphicFramePr>
            <a:graphicFrameLocks noGrp="1"/>
          </p:cNvGraphicFramePr>
          <p:nvPr>
            <p:ph idx="1"/>
            <p:extLst>
              <p:ext uri="{D42A27DB-BD31-4B8C-83A1-F6EECF244321}">
                <p14:modId xmlns:p14="http://schemas.microsoft.com/office/powerpoint/2010/main" val="4161866389"/>
              </p:ext>
            </p:extLst>
          </p:nvPr>
        </p:nvGraphicFramePr>
        <p:xfrm>
          <a:off x="838200" y="1825625"/>
          <a:ext cx="10515600" cy="1889760"/>
        </p:xfrm>
        <a:graphic>
          <a:graphicData uri="http://schemas.openxmlformats.org/drawingml/2006/table">
            <a:tbl>
              <a:tblPr firstRow="1" bandRow="1">
                <a:tableStyleId>{5940675A-B579-460E-94D1-54222C63F5DA}</a:tableStyleId>
              </a:tblPr>
              <a:tblGrid>
                <a:gridCol w="5257800">
                  <a:extLst>
                    <a:ext uri="{9D8B030D-6E8A-4147-A177-3AD203B41FA5}">
                      <a16:colId xmlns:a16="http://schemas.microsoft.com/office/drawing/2014/main" val="821199964"/>
                    </a:ext>
                  </a:extLst>
                </a:gridCol>
                <a:gridCol w="5257800">
                  <a:extLst>
                    <a:ext uri="{9D8B030D-6E8A-4147-A177-3AD203B41FA5}">
                      <a16:colId xmlns:a16="http://schemas.microsoft.com/office/drawing/2014/main" val="1403527154"/>
                    </a:ext>
                  </a:extLst>
                </a:gridCol>
              </a:tblGrid>
              <a:tr h="370840">
                <a:tc>
                  <a:txBody>
                    <a:bodyPr/>
                    <a:lstStyle/>
                    <a:p>
                      <a:r>
                        <a:rPr lang="en-GB" sz="2800" dirty="0">
                          <a:latin typeface="Sassoon Primary" panose="00000400000000000000" pitchFamily="2" charset="0"/>
                        </a:rPr>
                        <a:t>Art</a:t>
                      </a:r>
                    </a:p>
                  </a:txBody>
                  <a:tcPr/>
                </a:tc>
                <a:tc>
                  <a:txBody>
                    <a:bodyPr/>
                    <a:lstStyle/>
                    <a:p>
                      <a:r>
                        <a:rPr lang="en-GB" sz="2800" dirty="0">
                          <a:latin typeface="Sassoon Primary" panose="00000400000000000000" pitchFamily="2" charset="0"/>
                        </a:rPr>
                        <a:t>Design Technology </a:t>
                      </a:r>
                    </a:p>
                  </a:txBody>
                  <a:tcPr/>
                </a:tc>
                <a:extLst>
                  <a:ext uri="{0D108BD9-81ED-4DB2-BD59-A6C34878D82A}">
                    <a16:rowId xmlns:a16="http://schemas.microsoft.com/office/drawing/2014/main" val="3060354735"/>
                  </a:ext>
                </a:extLst>
              </a:tr>
              <a:tr h="370840">
                <a:tc>
                  <a:txBody>
                    <a:bodyPr/>
                    <a:lstStyle/>
                    <a:p>
                      <a:r>
                        <a:rPr lang="en-GB" sz="2800" dirty="0">
                          <a:latin typeface="Sassoon Primary" panose="00000400000000000000" pitchFamily="2" charset="0"/>
                        </a:rPr>
                        <a:t>3D</a:t>
                      </a:r>
                      <a:r>
                        <a:rPr lang="en-GB" sz="2800" baseline="0" dirty="0">
                          <a:latin typeface="Sassoon Primary" panose="00000400000000000000" pitchFamily="2" charset="0"/>
                        </a:rPr>
                        <a:t> sculpture</a:t>
                      </a:r>
                    </a:p>
                    <a:p>
                      <a:r>
                        <a:rPr lang="en-GB" sz="2800" baseline="0" dirty="0">
                          <a:latin typeface="Sassoon Primary" panose="00000400000000000000" pitchFamily="2" charset="0"/>
                        </a:rPr>
                        <a:t>Collage</a:t>
                      </a:r>
                    </a:p>
                    <a:p>
                      <a:r>
                        <a:rPr lang="en-GB" sz="2800" baseline="0" dirty="0">
                          <a:latin typeface="Sassoon Primary" panose="00000400000000000000" pitchFamily="2" charset="0"/>
                        </a:rPr>
                        <a:t>Printing </a:t>
                      </a:r>
                      <a:endParaRPr lang="en-GB" sz="2800" dirty="0">
                        <a:latin typeface="Sassoon Primary" panose="00000400000000000000" pitchFamily="2" charset="0"/>
                      </a:endParaRPr>
                    </a:p>
                  </a:txBody>
                  <a:tcPr/>
                </a:tc>
                <a:tc>
                  <a:txBody>
                    <a:bodyPr/>
                    <a:lstStyle/>
                    <a:p>
                      <a:r>
                        <a:rPr lang="en-GB" sz="2800" dirty="0">
                          <a:latin typeface="Sassoon Primary" panose="00000400000000000000" pitchFamily="2" charset="0"/>
                        </a:rPr>
                        <a:t>Food</a:t>
                      </a:r>
                    </a:p>
                    <a:p>
                      <a:r>
                        <a:rPr lang="en-GB" sz="2800" dirty="0">
                          <a:latin typeface="Sassoon Primary" panose="00000400000000000000" pitchFamily="2" charset="0"/>
                        </a:rPr>
                        <a:t>Textiles</a:t>
                      </a:r>
                    </a:p>
                    <a:p>
                      <a:r>
                        <a:rPr lang="en-GB" sz="2800" dirty="0">
                          <a:latin typeface="Sassoon Primary" panose="00000400000000000000" pitchFamily="2" charset="0"/>
                        </a:rPr>
                        <a:t>Electrical systems </a:t>
                      </a:r>
                    </a:p>
                  </a:txBody>
                  <a:tcPr/>
                </a:tc>
                <a:extLst>
                  <a:ext uri="{0D108BD9-81ED-4DB2-BD59-A6C34878D82A}">
                    <a16:rowId xmlns:a16="http://schemas.microsoft.com/office/drawing/2014/main" val="3125592615"/>
                  </a:ext>
                </a:extLst>
              </a:tr>
            </a:tbl>
          </a:graphicData>
        </a:graphic>
      </p:graphicFrame>
    </p:spTree>
    <p:extLst>
      <p:ext uri="{BB962C8B-B14F-4D97-AF65-F5344CB8AC3E}">
        <p14:creationId xmlns:p14="http://schemas.microsoft.com/office/powerpoint/2010/main" val="24044384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chemeClr val="accent2">
                    <a:lumMod val="75000"/>
                  </a:schemeClr>
                </a:solidFill>
                <a:latin typeface="Comic Sans MS" panose="030F0702030302020204" pitchFamily="66" charset="0"/>
              </a:rPr>
              <a:t>Music</a:t>
            </a:r>
            <a:endParaRPr lang="en-GB" dirty="0">
              <a:solidFill>
                <a:schemeClr val="accent2">
                  <a:lumMod val="75000"/>
                </a:schemeClr>
              </a:solidFill>
              <a:latin typeface="Comic Sans MS" panose="030F0702030302020204" pitchFamily="66" charset="0"/>
            </a:endParaRPr>
          </a:p>
        </p:txBody>
      </p:sp>
      <p:sp>
        <p:nvSpPr>
          <p:cNvPr id="5" name="Content Placeholder 4"/>
          <p:cNvSpPr>
            <a:spLocks noGrp="1"/>
          </p:cNvSpPr>
          <p:nvPr>
            <p:ph idx="1"/>
          </p:nvPr>
        </p:nvSpPr>
        <p:spPr/>
        <p:txBody>
          <a:bodyPr>
            <a:normAutofit/>
          </a:bodyPr>
          <a:lstStyle/>
          <a:p>
            <a:pPr fontAlgn="base"/>
            <a:endParaRPr lang="en-US" dirty="0">
              <a:latin typeface="Comic Sans MS" panose="030F0702030302020204" pitchFamily="66" charset="0"/>
            </a:endParaRPr>
          </a:p>
          <a:p>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3882258028"/>
              </p:ext>
            </p:extLst>
          </p:nvPr>
        </p:nvGraphicFramePr>
        <p:xfrm>
          <a:off x="1342190" y="1572737"/>
          <a:ext cx="8128000" cy="2651760"/>
        </p:xfrm>
        <a:graphic>
          <a:graphicData uri="http://schemas.openxmlformats.org/drawingml/2006/table">
            <a:tbl>
              <a:tblPr firstRow="1" bandRow="1">
                <a:tableStyleId>{5940675A-B579-460E-94D1-54222C63F5DA}</a:tableStyleId>
              </a:tblPr>
              <a:tblGrid>
                <a:gridCol w="8128000">
                  <a:extLst>
                    <a:ext uri="{9D8B030D-6E8A-4147-A177-3AD203B41FA5}">
                      <a16:colId xmlns:a16="http://schemas.microsoft.com/office/drawing/2014/main" val="1674770112"/>
                    </a:ext>
                  </a:extLst>
                </a:gridCol>
              </a:tblGrid>
              <a:tr h="370840">
                <a:tc>
                  <a:txBody>
                    <a:bodyPr/>
                    <a:lstStyle/>
                    <a:p>
                      <a:r>
                        <a:rPr lang="en-GB" sz="2800" kern="1200" dirty="0">
                          <a:solidFill>
                            <a:schemeClr val="tx1"/>
                          </a:solidFill>
                          <a:effectLst/>
                          <a:latin typeface="Sassoon Primary" panose="00000400000000000000" pitchFamily="2" charset="0"/>
                          <a:ea typeface="+mn-ea"/>
                          <a:cs typeface="+mn-cs"/>
                        </a:rPr>
                        <a:t>Exploring lyrics and melody</a:t>
                      </a:r>
                    </a:p>
                    <a:p>
                      <a:r>
                        <a:rPr lang="en-GB" sz="2800" kern="1200" dirty="0">
                          <a:solidFill>
                            <a:schemeClr val="tx1"/>
                          </a:solidFill>
                          <a:effectLst/>
                          <a:latin typeface="Sassoon Primary" panose="00000400000000000000" pitchFamily="2" charset="0"/>
                          <a:ea typeface="+mn-ea"/>
                          <a:cs typeface="+mn-cs"/>
                        </a:rPr>
                        <a:t>Exploring rounds 2</a:t>
                      </a:r>
                    </a:p>
                    <a:p>
                      <a:r>
                        <a:rPr lang="en-GB" sz="2800" kern="1200" dirty="0">
                          <a:solidFill>
                            <a:schemeClr val="tx1"/>
                          </a:solidFill>
                          <a:effectLst/>
                          <a:latin typeface="Sassoon Primary" panose="00000400000000000000" pitchFamily="2" charset="0"/>
                          <a:ea typeface="+mn-ea"/>
                          <a:cs typeface="+mn-cs"/>
                        </a:rPr>
                        <a:t>Exploring sound sources/orchestra</a:t>
                      </a:r>
                    </a:p>
                    <a:p>
                      <a:r>
                        <a:rPr lang="en-GB" sz="2800" kern="1200" dirty="0">
                          <a:solidFill>
                            <a:schemeClr val="tx1"/>
                          </a:solidFill>
                          <a:effectLst/>
                          <a:latin typeface="Sassoon Primary" panose="00000400000000000000" pitchFamily="2" charset="0"/>
                          <a:ea typeface="+mn-ea"/>
                          <a:cs typeface="+mn-cs"/>
                        </a:rPr>
                        <a:t>Exploring pulse and rhythm/dictation</a:t>
                      </a:r>
                    </a:p>
                    <a:p>
                      <a:r>
                        <a:rPr lang="en-GB" sz="2800" kern="1200" dirty="0">
                          <a:solidFill>
                            <a:schemeClr val="tx1"/>
                          </a:solidFill>
                          <a:effectLst/>
                          <a:latin typeface="Sassoon Primary" panose="00000400000000000000" pitchFamily="2" charset="0"/>
                          <a:ea typeface="+mn-ea"/>
                          <a:cs typeface="+mn-cs"/>
                        </a:rPr>
                        <a:t>Exploring pitch/notating triads</a:t>
                      </a:r>
                    </a:p>
                    <a:p>
                      <a:r>
                        <a:rPr lang="en-GB" sz="2800" kern="1200" dirty="0">
                          <a:solidFill>
                            <a:schemeClr val="tx1"/>
                          </a:solidFill>
                          <a:effectLst/>
                          <a:latin typeface="Sassoon Primary" panose="00000400000000000000" pitchFamily="2" charset="0"/>
                          <a:ea typeface="+mn-ea"/>
                          <a:cs typeface="+mn-cs"/>
                        </a:rPr>
                        <a:t>Performing together </a:t>
                      </a:r>
                      <a:endParaRPr lang="en-GB" sz="2800" dirty="0">
                        <a:latin typeface="Sassoon Primary" panose="00000400000000000000" pitchFamily="2" charset="0"/>
                      </a:endParaRPr>
                    </a:p>
                  </a:txBody>
                  <a:tcPr/>
                </a:tc>
                <a:extLst>
                  <a:ext uri="{0D108BD9-81ED-4DB2-BD59-A6C34878D82A}">
                    <a16:rowId xmlns:a16="http://schemas.microsoft.com/office/drawing/2014/main" val="2779257269"/>
                  </a:ext>
                </a:extLst>
              </a:tr>
            </a:tbl>
          </a:graphicData>
        </a:graphic>
      </p:graphicFrame>
    </p:spTree>
    <p:extLst>
      <p:ext uri="{BB962C8B-B14F-4D97-AF65-F5344CB8AC3E}">
        <p14:creationId xmlns:p14="http://schemas.microsoft.com/office/powerpoint/2010/main" val="21092012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838200" y="36512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dirty="0">
                <a:solidFill>
                  <a:schemeClr val="accent2">
                    <a:lumMod val="75000"/>
                  </a:schemeClr>
                </a:solidFill>
                <a:latin typeface="Comic Sans MS" panose="030F0702030302020204" pitchFamily="66" charset="0"/>
              </a:rPr>
              <a:t>SATS</a:t>
            </a:r>
            <a:endParaRPr lang="en-GB" dirty="0">
              <a:solidFill>
                <a:schemeClr val="accent2">
                  <a:lumMod val="75000"/>
                </a:schemeClr>
              </a:solidFill>
              <a:latin typeface="Comic Sans MS" panose="030F0702030302020204" pitchFamily="66" charset="0"/>
            </a:endParaRPr>
          </a:p>
        </p:txBody>
      </p:sp>
      <p:sp>
        <p:nvSpPr>
          <p:cNvPr id="3" name="TextBox 2"/>
          <p:cNvSpPr txBox="1"/>
          <p:nvPr/>
        </p:nvSpPr>
        <p:spPr>
          <a:xfrm>
            <a:off x="158261" y="606669"/>
            <a:ext cx="11614639" cy="6001643"/>
          </a:xfrm>
          <a:prstGeom prst="rect">
            <a:avLst/>
          </a:prstGeom>
          <a:noFill/>
        </p:spPr>
        <p:txBody>
          <a:bodyPr wrap="square" rtlCol="0">
            <a:spAutoFit/>
          </a:bodyPr>
          <a:lstStyle/>
          <a:p>
            <a:r>
              <a:rPr lang="en-GB" sz="3200" u="sng" dirty="0">
                <a:latin typeface="Sassoon Primary" panose="00000400000000000000" pitchFamily="2" charset="0"/>
              </a:rPr>
              <a:t>Week beginning 10</a:t>
            </a:r>
            <a:r>
              <a:rPr lang="en-GB" sz="3200" u="sng" baseline="30000" dirty="0">
                <a:latin typeface="Sassoon Primary" panose="00000400000000000000" pitchFamily="2" charset="0"/>
              </a:rPr>
              <a:t>th</a:t>
            </a:r>
            <a:r>
              <a:rPr lang="en-GB" sz="3200" u="sng" dirty="0">
                <a:latin typeface="Sassoon Primary" panose="00000400000000000000" pitchFamily="2" charset="0"/>
              </a:rPr>
              <a:t> May </a:t>
            </a:r>
          </a:p>
          <a:p>
            <a:endParaRPr lang="en-GB" sz="3200" dirty="0">
              <a:latin typeface="Sassoon Primary" panose="00000400000000000000" pitchFamily="2" charset="0"/>
            </a:endParaRPr>
          </a:p>
          <a:p>
            <a:r>
              <a:rPr lang="en-GB" sz="3200" b="1" dirty="0">
                <a:latin typeface="Sassoon Primary" panose="00000400000000000000" pitchFamily="2" charset="0"/>
              </a:rPr>
              <a:t>Monday – </a:t>
            </a:r>
          </a:p>
          <a:p>
            <a:r>
              <a:rPr lang="en-GB" sz="3200" dirty="0">
                <a:latin typeface="Sassoon Primary" panose="00000400000000000000" pitchFamily="2" charset="0"/>
              </a:rPr>
              <a:t>Punctuation and Grammar Paper (45 minutes)</a:t>
            </a:r>
          </a:p>
          <a:p>
            <a:r>
              <a:rPr lang="en-GB" sz="3200" dirty="0">
                <a:latin typeface="Sassoon Primary" panose="00000400000000000000" pitchFamily="2" charset="0"/>
              </a:rPr>
              <a:t>Spelling (20 spellings)</a:t>
            </a:r>
          </a:p>
          <a:p>
            <a:r>
              <a:rPr lang="en-GB" sz="3200" b="1" dirty="0">
                <a:latin typeface="Sassoon Primary" panose="00000400000000000000" pitchFamily="2" charset="0"/>
              </a:rPr>
              <a:t>Tuesday</a:t>
            </a:r>
          </a:p>
          <a:p>
            <a:r>
              <a:rPr lang="en-GB" sz="3200" dirty="0">
                <a:latin typeface="Sassoon Primary" panose="00000400000000000000" pitchFamily="2" charset="0"/>
              </a:rPr>
              <a:t>Reading Paper (1 Hour)</a:t>
            </a:r>
          </a:p>
          <a:p>
            <a:r>
              <a:rPr lang="en-GB" sz="3200" b="1" dirty="0">
                <a:latin typeface="Sassoon Primary" panose="00000400000000000000" pitchFamily="2" charset="0"/>
              </a:rPr>
              <a:t>Wednesday </a:t>
            </a:r>
          </a:p>
          <a:p>
            <a:r>
              <a:rPr lang="en-GB" sz="3200" dirty="0">
                <a:latin typeface="Sassoon Primary" panose="00000400000000000000" pitchFamily="2" charset="0"/>
              </a:rPr>
              <a:t>Maths Paper 1 – Arithmetic (30 minutes)</a:t>
            </a:r>
          </a:p>
          <a:p>
            <a:r>
              <a:rPr lang="en-GB" sz="3200" dirty="0">
                <a:latin typeface="Sassoon Primary" panose="00000400000000000000" pitchFamily="2" charset="0"/>
              </a:rPr>
              <a:t>Maths Paper 2 – Reasoning (40 minutes)</a:t>
            </a:r>
          </a:p>
          <a:p>
            <a:r>
              <a:rPr lang="en-GB" sz="3200" b="1" dirty="0">
                <a:latin typeface="Sassoon Primary" panose="00000400000000000000" pitchFamily="2" charset="0"/>
              </a:rPr>
              <a:t>Thursday </a:t>
            </a:r>
          </a:p>
          <a:p>
            <a:r>
              <a:rPr lang="en-GB" sz="3200" dirty="0">
                <a:latin typeface="Sassoon Primary" panose="00000400000000000000" pitchFamily="2" charset="0"/>
              </a:rPr>
              <a:t>Maths Paper 3 – Reasoning (40 minutes)</a:t>
            </a:r>
          </a:p>
        </p:txBody>
      </p:sp>
    </p:spTree>
    <p:extLst>
      <p:ext uri="{BB962C8B-B14F-4D97-AF65-F5344CB8AC3E}">
        <p14:creationId xmlns:p14="http://schemas.microsoft.com/office/powerpoint/2010/main" val="14484789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0154" y="338999"/>
            <a:ext cx="10515600" cy="1325563"/>
          </a:xfrm>
        </p:spPr>
        <p:txBody>
          <a:bodyPr/>
          <a:lstStyle/>
          <a:p>
            <a:pPr algn="ctr"/>
            <a:r>
              <a:rPr lang="en-US" dirty="0">
                <a:solidFill>
                  <a:schemeClr val="accent2">
                    <a:lumMod val="75000"/>
                  </a:schemeClr>
                </a:solidFill>
                <a:latin typeface="Comic Sans MS" panose="030F0702030302020204" pitchFamily="66" charset="0"/>
              </a:rPr>
              <a:t>Wellbeing</a:t>
            </a:r>
            <a:endParaRPr lang="en-GB" dirty="0">
              <a:solidFill>
                <a:schemeClr val="accent2">
                  <a:lumMod val="75000"/>
                </a:schemeClr>
              </a:solidFill>
              <a:latin typeface="Comic Sans MS" panose="030F0702030302020204" pitchFamily="66" charset="0"/>
            </a:endParaRPr>
          </a:p>
        </p:txBody>
      </p:sp>
      <p:pic>
        <p:nvPicPr>
          <p:cNvPr id="3" name="Content Placeholder 2"/>
          <p:cNvPicPr>
            <a:picLocks noGrp="1" noChangeAspect="1"/>
          </p:cNvPicPr>
          <p:nvPr>
            <p:ph idx="1"/>
          </p:nvPr>
        </p:nvPicPr>
        <p:blipFill>
          <a:blip r:embed="rId2"/>
          <a:stretch>
            <a:fillRect/>
          </a:stretch>
        </p:blipFill>
        <p:spPr>
          <a:xfrm>
            <a:off x="6200168" y="338999"/>
            <a:ext cx="2163420" cy="1273451"/>
          </a:xfrm>
          <a:prstGeom prst="rect">
            <a:avLst/>
          </a:prstGeom>
        </p:spPr>
      </p:pic>
      <p:sp>
        <p:nvSpPr>
          <p:cNvPr id="4" name="Rectangle 3"/>
          <p:cNvSpPr/>
          <p:nvPr/>
        </p:nvSpPr>
        <p:spPr>
          <a:xfrm>
            <a:off x="1095191" y="1965147"/>
            <a:ext cx="10209953" cy="2308324"/>
          </a:xfrm>
          <a:prstGeom prst="rect">
            <a:avLst/>
          </a:prstGeom>
        </p:spPr>
        <p:txBody>
          <a:bodyPr wrap="square">
            <a:spAutoFit/>
          </a:bodyPr>
          <a:lstStyle/>
          <a:p>
            <a:pPr fontAlgn="base">
              <a:buFont typeface="Arial" panose="020B0604020202020204" pitchFamily="34" charset="0"/>
              <a:buChar char="•"/>
            </a:pPr>
            <a:r>
              <a:rPr lang="en-GB" sz="2400" dirty="0">
                <a:latin typeface="Comic Sans MS" panose="030F0702030302020204" pitchFamily="66" charset="0"/>
              </a:rPr>
              <a:t>Jigsaw PSHE scheme</a:t>
            </a:r>
            <a:r>
              <a:rPr lang="en-US" sz="2400" dirty="0">
                <a:latin typeface="Comic Sans MS" panose="030F0702030302020204" pitchFamily="66" charset="0"/>
              </a:rPr>
              <a:t>​</a:t>
            </a:r>
          </a:p>
          <a:p>
            <a:pPr fontAlgn="base">
              <a:buFont typeface="Arial" panose="020B0604020202020204" pitchFamily="34" charset="0"/>
              <a:buChar char="•"/>
            </a:pPr>
            <a:r>
              <a:rPr lang="en-GB" sz="2400" dirty="0">
                <a:latin typeface="Comic Sans MS" panose="030F0702030302020204" pitchFamily="66" charset="0"/>
              </a:rPr>
              <a:t>Pastoral care/ workshops</a:t>
            </a:r>
            <a:r>
              <a:rPr lang="en-US" sz="2400" dirty="0">
                <a:latin typeface="Comic Sans MS" panose="030F0702030302020204" pitchFamily="66" charset="0"/>
              </a:rPr>
              <a:t>​</a:t>
            </a:r>
          </a:p>
          <a:p>
            <a:pPr fontAlgn="base">
              <a:buFont typeface="Arial" panose="020B0604020202020204" pitchFamily="34" charset="0"/>
              <a:buChar char="•"/>
            </a:pPr>
            <a:r>
              <a:rPr lang="en-GB" sz="2400" dirty="0">
                <a:latin typeface="Comic Sans MS" panose="030F0702030302020204" pitchFamily="66" charset="0"/>
              </a:rPr>
              <a:t>Zones of Regulation’</a:t>
            </a:r>
            <a:r>
              <a:rPr lang="en-US" sz="2400" dirty="0">
                <a:latin typeface="Comic Sans MS" panose="030F0702030302020204" pitchFamily="66" charset="0"/>
              </a:rPr>
              <a:t>​</a:t>
            </a:r>
          </a:p>
          <a:p>
            <a:pPr fontAlgn="base">
              <a:buFont typeface="Arial" panose="020B0604020202020204" pitchFamily="34" charset="0"/>
              <a:buChar char="•"/>
            </a:pPr>
            <a:r>
              <a:rPr lang="en-GB" sz="2400" dirty="0">
                <a:latin typeface="Comic Sans MS" panose="030F0702030302020204" pitchFamily="66" charset="0"/>
              </a:rPr>
              <a:t>Mindfulness activities in the classroom</a:t>
            </a:r>
            <a:endParaRPr lang="en-US" sz="2400" dirty="0">
              <a:latin typeface="Comic Sans MS" panose="030F0702030302020204" pitchFamily="66" charset="0"/>
            </a:endParaRPr>
          </a:p>
          <a:p>
            <a:pPr fontAlgn="base">
              <a:buFont typeface="Arial" panose="020B0604020202020204" pitchFamily="34" charset="0"/>
              <a:buChar char="•"/>
            </a:pPr>
            <a:r>
              <a:rPr lang="en-GB" sz="2400" dirty="0">
                <a:latin typeface="Comic Sans MS" panose="030F0702030302020204" pitchFamily="66" charset="0"/>
              </a:rPr>
              <a:t>World Mental Health Day </a:t>
            </a:r>
            <a:r>
              <a:rPr lang="en-GB" sz="2400" dirty="0" err="1">
                <a:latin typeface="Comic Sans MS" panose="030F0702030302020204" pitchFamily="66" charset="0"/>
              </a:rPr>
              <a:t>etc</a:t>
            </a:r>
            <a:r>
              <a:rPr lang="en-GB" sz="2400" dirty="0">
                <a:latin typeface="Comic Sans MS" panose="030F0702030302020204" pitchFamily="66" charset="0"/>
              </a:rPr>
              <a:t>​</a:t>
            </a:r>
          </a:p>
          <a:p>
            <a:pPr fontAlgn="base">
              <a:buFont typeface="Arial" panose="020B0604020202020204" pitchFamily="34" charset="0"/>
              <a:buChar char="•"/>
            </a:pPr>
            <a:r>
              <a:rPr lang="en-GB" sz="2400" dirty="0">
                <a:latin typeface="Comic Sans MS" panose="030F0702030302020204" pitchFamily="66" charset="0"/>
              </a:rPr>
              <a:t>Meditation, yoga </a:t>
            </a:r>
            <a:r>
              <a:rPr lang="en-GB" sz="2400" dirty="0" err="1">
                <a:latin typeface="Comic Sans MS" panose="030F0702030302020204" pitchFamily="66" charset="0"/>
              </a:rPr>
              <a:t>etc</a:t>
            </a:r>
            <a:r>
              <a:rPr lang="en-GB" sz="2400" dirty="0">
                <a:latin typeface="Comic Sans MS" panose="030F0702030302020204" pitchFamily="66" charset="0"/>
              </a:rPr>
              <a:t>​</a:t>
            </a:r>
            <a:endParaRPr lang="en-GB" sz="2400" b="0" i="0" dirty="0">
              <a:effectLst/>
              <a:latin typeface="Comic Sans MS" panose="030F0702030302020204" pitchFamily="66" charset="0"/>
            </a:endParaRPr>
          </a:p>
        </p:txBody>
      </p:sp>
    </p:spTree>
    <p:extLst>
      <p:ext uri="{BB962C8B-B14F-4D97-AF65-F5344CB8AC3E}">
        <p14:creationId xmlns:p14="http://schemas.microsoft.com/office/powerpoint/2010/main" val="21848639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5915" y="299811"/>
            <a:ext cx="10515600" cy="1325563"/>
          </a:xfrm>
        </p:spPr>
        <p:txBody>
          <a:bodyPr/>
          <a:lstStyle/>
          <a:p>
            <a:pPr algn="ctr"/>
            <a:r>
              <a:rPr lang="en-US" dirty="0">
                <a:solidFill>
                  <a:schemeClr val="accent2">
                    <a:lumMod val="75000"/>
                  </a:schemeClr>
                </a:solidFill>
                <a:latin typeface="Comic Sans MS" panose="030F0702030302020204" pitchFamily="66" charset="0"/>
              </a:rPr>
              <a:t>Home Learning </a:t>
            </a:r>
            <a:endParaRPr lang="en-GB" dirty="0">
              <a:solidFill>
                <a:schemeClr val="accent2">
                  <a:lumMod val="75000"/>
                </a:schemeClr>
              </a:solidFill>
              <a:latin typeface="Comic Sans MS" panose="030F0702030302020204" pitchFamily="66" charset="0"/>
            </a:endParaRPr>
          </a:p>
        </p:txBody>
      </p:sp>
      <p:sp>
        <p:nvSpPr>
          <p:cNvPr id="3" name="Content Placeholder 2"/>
          <p:cNvSpPr>
            <a:spLocks noGrp="1"/>
          </p:cNvSpPr>
          <p:nvPr>
            <p:ph idx="1"/>
          </p:nvPr>
        </p:nvSpPr>
        <p:spPr/>
        <p:txBody>
          <a:bodyPr>
            <a:normAutofit/>
          </a:bodyPr>
          <a:lstStyle/>
          <a:p>
            <a:pPr marL="0" indent="0">
              <a:buNone/>
            </a:pPr>
            <a:r>
              <a:rPr lang="en-GB" dirty="0"/>
              <a:t>We send out Home Learning on a Friday – this is now into Homework books – these need to be returned as on a Friday we go through the homework together.</a:t>
            </a:r>
          </a:p>
          <a:p>
            <a:pPr marL="0" indent="0">
              <a:buNone/>
            </a:pPr>
            <a:endParaRPr lang="en-GB" dirty="0"/>
          </a:p>
          <a:p>
            <a:pPr marL="0" indent="0">
              <a:buNone/>
            </a:pPr>
            <a:r>
              <a:rPr lang="en-GB" dirty="0"/>
              <a:t>We will alternate between Maths and English </a:t>
            </a:r>
          </a:p>
          <a:p>
            <a:pPr marL="0" indent="0">
              <a:buNone/>
            </a:pPr>
            <a:r>
              <a:rPr lang="en-GB" dirty="0"/>
              <a:t>Spellings will also be sent home each week – they will also be put onto Spelling Shed.</a:t>
            </a:r>
          </a:p>
          <a:p>
            <a:pPr marL="0" indent="0">
              <a:buNone/>
            </a:pPr>
            <a:endParaRPr lang="en-GB" dirty="0"/>
          </a:p>
          <a:p>
            <a:pPr marL="0" indent="0">
              <a:buNone/>
            </a:pPr>
            <a:r>
              <a:rPr lang="en-GB" dirty="0"/>
              <a:t>Spellings will be tested on a Friday.</a:t>
            </a:r>
          </a:p>
          <a:p>
            <a:pPr marL="0" indent="0">
              <a:buNone/>
            </a:pPr>
            <a:endParaRPr lang="en-GB" dirty="0"/>
          </a:p>
        </p:txBody>
      </p:sp>
      <p:pic>
        <p:nvPicPr>
          <p:cNvPr id="4" name="Picture 3"/>
          <p:cNvPicPr>
            <a:picLocks noChangeAspect="1"/>
          </p:cNvPicPr>
          <p:nvPr/>
        </p:nvPicPr>
        <p:blipFill>
          <a:blip r:embed="rId2"/>
          <a:stretch>
            <a:fillRect/>
          </a:stretch>
        </p:blipFill>
        <p:spPr>
          <a:xfrm>
            <a:off x="6609226" y="235595"/>
            <a:ext cx="2064511" cy="1453994"/>
          </a:xfrm>
          <a:prstGeom prst="rect">
            <a:avLst/>
          </a:prstGeom>
        </p:spPr>
      </p:pic>
    </p:spTree>
    <p:extLst>
      <p:ext uri="{BB962C8B-B14F-4D97-AF65-F5344CB8AC3E}">
        <p14:creationId xmlns:p14="http://schemas.microsoft.com/office/powerpoint/2010/main" val="9793527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0234" y="116738"/>
            <a:ext cx="10515600" cy="1325563"/>
          </a:xfrm>
        </p:spPr>
        <p:txBody>
          <a:bodyPr/>
          <a:lstStyle/>
          <a:p>
            <a:pPr algn="ctr"/>
            <a:r>
              <a:rPr lang="en-US" dirty="0" err="1">
                <a:solidFill>
                  <a:schemeClr val="accent2">
                    <a:lumMod val="75000"/>
                  </a:schemeClr>
                </a:solidFill>
                <a:latin typeface="Comic Sans MS" panose="030F0702030302020204" pitchFamily="66" charset="0"/>
              </a:rPr>
              <a:t>Behavioural</a:t>
            </a:r>
            <a:r>
              <a:rPr lang="en-US" dirty="0">
                <a:solidFill>
                  <a:schemeClr val="accent2">
                    <a:lumMod val="75000"/>
                  </a:schemeClr>
                </a:solidFill>
                <a:latin typeface="Comic Sans MS" panose="030F0702030302020204" pitchFamily="66" charset="0"/>
              </a:rPr>
              <a:t> Expectations</a:t>
            </a:r>
            <a:endParaRPr lang="en-GB" dirty="0">
              <a:solidFill>
                <a:schemeClr val="accent2">
                  <a:lumMod val="75000"/>
                </a:schemeClr>
              </a:solidFill>
              <a:latin typeface="Comic Sans MS" panose="030F0702030302020204" pitchFamily="66" charset="0"/>
            </a:endParaRPr>
          </a:p>
        </p:txBody>
      </p:sp>
      <p:sp>
        <p:nvSpPr>
          <p:cNvPr id="5" name="Content Placeholder 4"/>
          <p:cNvSpPr>
            <a:spLocks noGrp="1"/>
          </p:cNvSpPr>
          <p:nvPr>
            <p:ph idx="1"/>
          </p:nvPr>
        </p:nvSpPr>
        <p:spPr>
          <a:xfrm>
            <a:off x="838199" y="1825625"/>
            <a:ext cx="10775737" cy="2934634"/>
          </a:xfrm>
        </p:spPr>
        <p:txBody>
          <a:bodyPr>
            <a:normAutofit lnSpcReduction="10000"/>
          </a:bodyPr>
          <a:lstStyle/>
          <a:p>
            <a:pPr marL="0" indent="0">
              <a:buNone/>
            </a:pPr>
            <a:r>
              <a:rPr lang="en-US" dirty="0">
                <a:latin typeface="Sassoon Primary" panose="00000400000000000000" pitchFamily="2" charset="0"/>
              </a:rPr>
              <a:t>We expected all children to follow this:-</a:t>
            </a:r>
          </a:p>
          <a:p>
            <a:r>
              <a:rPr lang="en-US" dirty="0">
                <a:latin typeface="Sassoon Primary" panose="00000400000000000000" pitchFamily="2" charset="0"/>
              </a:rPr>
              <a:t>Follow the school values</a:t>
            </a:r>
          </a:p>
          <a:p>
            <a:r>
              <a:rPr lang="en-US" dirty="0">
                <a:latin typeface="Sassoon Primary" panose="00000400000000000000" pitchFamily="2" charset="0"/>
              </a:rPr>
              <a:t>Show forgiveness </a:t>
            </a:r>
          </a:p>
          <a:p>
            <a:r>
              <a:rPr lang="en-US" dirty="0">
                <a:latin typeface="Sassoon Primary" panose="00000400000000000000" pitchFamily="2" charset="0"/>
              </a:rPr>
              <a:t>Have a positive growth mindset</a:t>
            </a:r>
          </a:p>
          <a:p>
            <a:r>
              <a:rPr lang="en-US" dirty="0">
                <a:latin typeface="Sassoon Primary" panose="00000400000000000000" pitchFamily="2" charset="0"/>
              </a:rPr>
              <a:t>Ask for support when needed </a:t>
            </a:r>
          </a:p>
          <a:p>
            <a:r>
              <a:rPr lang="en-US" dirty="0">
                <a:latin typeface="Sassoon Primary" panose="00000400000000000000" pitchFamily="2" charset="0"/>
              </a:rPr>
              <a:t>Work as a team</a:t>
            </a:r>
            <a:endParaRPr lang="en-GB" dirty="0">
              <a:latin typeface="Sassoon Primary" panose="00000400000000000000" pitchFamily="2" charset="0"/>
            </a:endParaRPr>
          </a:p>
        </p:txBody>
      </p:sp>
      <p:pic>
        <p:nvPicPr>
          <p:cNvPr id="3" name="Picture 2"/>
          <p:cNvPicPr>
            <a:picLocks noChangeAspect="1"/>
          </p:cNvPicPr>
          <p:nvPr/>
        </p:nvPicPr>
        <p:blipFill>
          <a:blip r:embed="rId2"/>
          <a:stretch>
            <a:fillRect/>
          </a:stretch>
        </p:blipFill>
        <p:spPr>
          <a:xfrm>
            <a:off x="7587817" y="341847"/>
            <a:ext cx="1597550" cy="1184390"/>
          </a:xfrm>
          <a:prstGeom prst="rect">
            <a:avLst/>
          </a:prstGeom>
        </p:spPr>
      </p:pic>
    </p:spTree>
    <p:extLst>
      <p:ext uri="{BB962C8B-B14F-4D97-AF65-F5344CB8AC3E}">
        <p14:creationId xmlns:p14="http://schemas.microsoft.com/office/powerpoint/2010/main" val="17913012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546" y="0"/>
            <a:ext cx="10515600" cy="1325563"/>
          </a:xfrm>
        </p:spPr>
        <p:txBody>
          <a:bodyPr/>
          <a:lstStyle/>
          <a:p>
            <a:pPr algn="ctr"/>
            <a:r>
              <a:rPr lang="en-US" dirty="0">
                <a:solidFill>
                  <a:schemeClr val="accent2">
                    <a:lumMod val="75000"/>
                  </a:schemeClr>
                </a:solidFill>
                <a:latin typeface="Comic Sans MS" panose="030F0702030302020204" pitchFamily="66" charset="0"/>
              </a:rPr>
              <a:t>Punctuality and Attendance</a:t>
            </a:r>
            <a:endParaRPr lang="en-GB" dirty="0">
              <a:solidFill>
                <a:schemeClr val="accent2">
                  <a:lumMod val="75000"/>
                </a:schemeClr>
              </a:solidFill>
              <a:latin typeface="Comic Sans MS" panose="030F0702030302020204" pitchFamily="66" charset="0"/>
            </a:endParaRPr>
          </a:p>
        </p:txBody>
      </p:sp>
      <p:sp>
        <p:nvSpPr>
          <p:cNvPr id="3" name="Content Placeholder 2"/>
          <p:cNvSpPr>
            <a:spLocks noGrp="1"/>
          </p:cNvSpPr>
          <p:nvPr>
            <p:ph idx="1"/>
          </p:nvPr>
        </p:nvSpPr>
        <p:spPr>
          <a:xfrm>
            <a:off x="152400" y="735379"/>
            <a:ext cx="10515600" cy="4351338"/>
          </a:xfrm>
        </p:spPr>
        <p:txBody>
          <a:bodyPr>
            <a:noAutofit/>
          </a:bodyPr>
          <a:lstStyle/>
          <a:p>
            <a:pPr fontAlgn="base">
              <a:lnSpc>
                <a:spcPct val="120000"/>
              </a:lnSpc>
            </a:pPr>
            <a:r>
              <a:rPr lang="en-GB" sz="1800" dirty="0">
                <a:latin typeface="Comic Sans MS" panose="030F0702030302020204" pitchFamily="66" charset="0"/>
              </a:rPr>
              <a:t>PUNCTUALITY: </a:t>
            </a:r>
            <a:r>
              <a:rPr lang="en-US" sz="1800" dirty="0">
                <a:latin typeface="Comic Sans MS" panose="030F0702030302020204" pitchFamily="66" charset="0"/>
              </a:rPr>
              <a:t>​</a:t>
            </a:r>
          </a:p>
          <a:p>
            <a:pPr fontAlgn="base">
              <a:lnSpc>
                <a:spcPct val="120000"/>
              </a:lnSpc>
            </a:pPr>
            <a:r>
              <a:rPr lang="en-GB" sz="1800" dirty="0">
                <a:latin typeface="Comic Sans MS" panose="030F0702030302020204" pitchFamily="66" charset="0"/>
              </a:rPr>
              <a:t>Please ensure your child arrives at their classroom door before the morning bell, which is 8.45 The door opens at 8.35.  Learning starts at 8.45am</a:t>
            </a:r>
          </a:p>
          <a:p>
            <a:pPr marL="0" indent="0" fontAlgn="base">
              <a:lnSpc>
                <a:spcPct val="120000"/>
              </a:lnSpc>
              <a:buNone/>
            </a:pPr>
            <a:r>
              <a:rPr lang="en-GB" sz="1800" dirty="0">
                <a:latin typeface="Comic Sans MS" panose="030F0702030302020204" pitchFamily="66" charset="0"/>
              </a:rPr>
              <a:t>This facilitates a calm and prompt start to the day.</a:t>
            </a:r>
            <a:r>
              <a:rPr lang="en-US" sz="1800" dirty="0">
                <a:latin typeface="Comic Sans MS" panose="030F0702030302020204" pitchFamily="66" charset="0"/>
              </a:rPr>
              <a:t>​</a:t>
            </a:r>
          </a:p>
          <a:p>
            <a:pPr marL="0" indent="0" fontAlgn="base">
              <a:lnSpc>
                <a:spcPct val="120000"/>
              </a:lnSpc>
              <a:buNone/>
            </a:pPr>
            <a:r>
              <a:rPr lang="en-GB" sz="1800" dirty="0">
                <a:latin typeface="Comic Sans MS" panose="030F0702030302020204" pitchFamily="66" charset="0"/>
              </a:rPr>
              <a:t>​</a:t>
            </a:r>
          </a:p>
          <a:p>
            <a:pPr fontAlgn="base">
              <a:lnSpc>
                <a:spcPct val="120000"/>
              </a:lnSpc>
            </a:pPr>
            <a:r>
              <a:rPr lang="en-GB" sz="1800" dirty="0">
                <a:latin typeface="Comic Sans MS" panose="030F0702030302020204" pitchFamily="66" charset="0"/>
              </a:rPr>
              <a:t>ATTENDANCE:</a:t>
            </a:r>
            <a:r>
              <a:rPr lang="en-US" sz="1800" dirty="0">
                <a:latin typeface="Comic Sans MS" panose="030F0702030302020204" pitchFamily="66" charset="0"/>
              </a:rPr>
              <a:t>​</a:t>
            </a:r>
          </a:p>
          <a:p>
            <a:pPr fontAlgn="base">
              <a:lnSpc>
                <a:spcPct val="120000"/>
              </a:lnSpc>
            </a:pPr>
            <a:r>
              <a:rPr lang="en-GB" sz="1800" dirty="0">
                <a:latin typeface="Comic Sans MS" panose="030F0702030302020204" pitchFamily="66" charset="0"/>
              </a:rPr>
              <a:t>We want our children to have excellent attendance and achieve well. Please note that we do not authorise holidays in term time. </a:t>
            </a:r>
            <a:r>
              <a:rPr lang="en-US" sz="1800" dirty="0">
                <a:latin typeface="Comic Sans MS" panose="030F0702030302020204" pitchFamily="66" charset="0"/>
              </a:rPr>
              <a:t>​</a:t>
            </a:r>
          </a:p>
          <a:p>
            <a:pPr fontAlgn="base">
              <a:lnSpc>
                <a:spcPct val="120000"/>
              </a:lnSpc>
            </a:pPr>
            <a:r>
              <a:rPr lang="en-GB" sz="1800" dirty="0">
                <a:latin typeface="Comic Sans MS" panose="030F0702030302020204" pitchFamily="66" charset="0"/>
              </a:rPr>
              <a:t>Please refer to our term dates before booking a holiday to ensure it is booked within the half term holiday. </a:t>
            </a:r>
            <a:r>
              <a:rPr lang="en-US" sz="1800" dirty="0">
                <a:latin typeface="Comic Sans MS" panose="030F0702030302020204" pitchFamily="66" charset="0"/>
              </a:rPr>
              <a:t>​</a:t>
            </a:r>
          </a:p>
          <a:p>
            <a:pPr fontAlgn="base">
              <a:lnSpc>
                <a:spcPct val="120000"/>
              </a:lnSpc>
            </a:pPr>
            <a:r>
              <a:rPr lang="en-GB" sz="1800" dirty="0">
                <a:latin typeface="Comic Sans MS" panose="030F0702030302020204" pitchFamily="66" charset="0"/>
              </a:rPr>
              <a:t>Please also note that we do not permit a child to leave school early to travel. As part of our safeguarding procedures, if your child is too poorly to attend school, please notify the school office by phoning or emailing to report the reason for absence on</a:t>
            </a:r>
            <a:endParaRPr lang="en-US" sz="1800" dirty="0">
              <a:latin typeface="Comic Sans MS" panose="030F0702030302020204" pitchFamily="66" charset="0"/>
            </a:endParaRPr>
          </a:p>
          <a:p>
            <a:pPr fontAlgn="base">
              <a:lnSpc>
                <a:spcPct val="120000"/>
              </a:lnSpc>
            </a:pPr>
            <a:r>
              <a:rPr lang="en-GB" sz="1800" dirty="0">
                <a:latin typeface="Comic Sans MS" panose="030F0702030302020204" pitchFamily="66" charset="0"/>
              </a:rPr>
              <a:t>Please note that all routine, non-urgent medical appointments such as the dentist and opticians should be made outside of the school day</a:t>
            </a:r>
            <a:r>
              <a:rPr lang="en-US" sz="1800" dirty="0">
                <a:latin typeface="Comic Sans MS" panose="030F0702030302020204" pitchFamily="66" charset="0"/>
              </a:rPr>
              <a:t>​</a:t>
            </a:r>
          </a:p>
          <a:p>
            <a:pPr>
              <a:lnSpc>
                <a:spcPct val="120000"/>
              </a:lnSpc>
            </a:pPr>
            <a:endParaRPr lang="en-GB" sz="1800" dirty="0"/>
          </a:p>
        </p:txBody>
      </p:sp>
    </p:spTree>
    <p:extLst>
      <p:ext uri="{BB962C8B-B14F-4D97-AF65-F5344CB8AC3E}">
        <p14:creationId xmlns:p14="http://schemas.microsoft.com/office/powerpoint/2010/main" val="6830346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chemeClr val="accent2">
                    <a:lumMod val="75000"/>
                  </a:schemeClr>
                </a:solidFill>
                <a:latin typeface="Comic Sans MS" panose="030F0702030302020204" pitchFamily="66" charset="0"/>
              </a:rPr>
              <a:t>And Finally…</a:t>
            </a:r>
            <a:endParaRPr lang="en-GB" dirty="0">
              <a:solidFill>
                <a:schemeClr val="accent2">
                  <a:lumMod val="75000"/>
                </a:schemeClr>
              </a:solidFill>
              <a:latin typeface="Comic Sans MS" panose="030F0702030302020204" pitchFamily="66" charset="0"/>
            </a:endParaRPr>
          </a:p>
        </p:txBody>
      </p:sp>
      <p:sp>
        <p:nvSpPr>
          <p:cNvPr id="3" name="Content Placeholder 2"/>
          <p:cNvSpPr>
            <a:spLocks noGrp="1"/>
          </p:cNvSpPr>
          <p:nvPr>
            <p:ph idx="1"/>
          </p:nvPr>
        </p:nvSpPr>
        <p:spPr/>
        <p:txBody>
          <a:bodyPr>
            <a:normAutofit/>
          </a:bodyPr>
          <a:lstStyle/>
          <a:p>
            <a:pPr fontAlgn="base"/>
            <a:r>
              <a:rPr lang="en-GB" dirty="0"/>
              <a:t>f you have any questions, queries or worries, please come and see us, we want to help!</a:t>
            </a:r>
            <a:r>
              <a:rPr lang="en-US" dirty="0"/>
              <a:t>​</a:t>
            </a:r>
          </a:p>
          <a:p>
            <a:pPr fontAlgn="base"/>
            <a:r>
              <a:rPr lang="en-GB" dirty="0"/>
              <a:t>If you are unable to speak to any of us at the door, please send a ‘direct message’ on </a:t>
            </a:r>
            <a:r>
              <a:rPr lang="en-US" dirty="0"/>
              <a:t>Seesaw.</a:t>
            </a:r>
          </a:p>
          <a:p>
            <a:endParaRPr lang="en-GB" dirty="0">
              <a:latin typeface="Comic Sans MS" panose="030F0702030302020204" pitchFamily="66" charset="0"/>
            </a:endParaRPr>
          </a:p>
        </p:txBody>
      </p:sp>
    </p:spTree>
    <p:extLst>
      <p:ext uri="{BB962C8B-B14F-4D97-AF65-F5344CB8AC3E}">
        <p14:creationId xmlns:p14="http://schemas.microsoft.com/office/powerpoint/2010/main" val="11012151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chemeClr val="accent2">
                    <a:lumMod val="75000"/>
                  </a:schemeClr>
                </a:solidFill>
                <a:latin typeface="Comic Sans MS" panose="030F0702030302020204" pitchFamily="66" charset="0"/>
              </a:rPr>
              <a:t>General Reminders</a:t>
            </a:r>
            <a:endParaRPr lang="en-GB" dirty="0">
              <a:solidFill>
                <a:schemeClr val="accent2">
                  <a:lumMod val="75000"/>
                </a:schemeClr>
              </a:solidFill>
              <a:latin typeface="Comic Sans MS" panose="030F0702030302020204" pitchFamily="66" charset="0"/>
            </a:endParaRPr>
          </a:p>
        </p:txBody>
      </p:sp>
      <p:sp>
        <p:nvSpPr>
          <p:cNvPr id="3" name="Content Placeholder 2"/>
          <p:cNvSpPr>
            <a:spLocks noGrp="1"/>
          </p:cNvSpPr>
          <p:nvPr>
            <p:ph idx="1"/>
          </p:nvPr>
        </p:nvSpPr>
        <p:spPr/>
        <p:txBody>
          <a:bodyPr>
            <a:normAutofit fontScale="92500"/>
          </a:bodyPr>
          <a:lstStyle/>
          <a:p>
            <a:pPr fontAlgn="base"/>
            <a:r>
              <a:rPr lang="en-GB" dirty="0">
                <a:latin typeface="Sassoon Primary" panose="00000400000000000000" pitchFamily="2" charset="0"/>
              </a:rPr>
              <a:t>Doors open </a:t>
            </a:r>
            <a:r>
              <a:rPr lang="en-GB">
                <a:latin typeface="Sassoon Primary" panose="00000400000000000000" pitchFamily="2" charset="0"/>
              </a:rPr>
              <a:t>at 8.35am</a:t>
            </a:r>
            <a:endParaRPr lang="en-US" dirty="0">
              <a:latin typeface="Sassoon Primary" panose="00000400000000000000" pitchFamily="2" charset="0"/>
            </a:endParaRPr>
          </a:p>
          <a:p>
            <a:pPr fontAlgn="base"/>
            <a:r>
              <a:rPr lang="en-GB" dirty="0">
                <a:latin typeface="Sassoon Primary" panose="00000400000000000000" pitchFamily="2" charset="0"/>
              </a:rPr>
              <a:t>We promote high standards of presentation in school and at home.</a:t>
            </a:r>
            <a:r>
              <a:rPr lang="en-US" dirty="0">
                <a:latin typeface="Sassoon Primary" panose="00000400000000000000" pitchFamily="2" charset="0"/>
              </a:rPr>
              <a:t>​</a:t>
            </a:r>
            <a:r>
              <a:rPr lang="en-GB" dirty="0">
                <a:latin typeface="Sassoon Primary" panose="00000400000000000000" pitchFamily="2" charset="0"/>
              </a:rPr>
              <a:t>.</a:t>
            </a:r>
            <a:r>
              <a:rPr lang="en-US" dirty="0">
                <a:latin typeface="Sassoon Primary" panose="00000400000000000000" pitchFamily="2" charset="0"/>
              </a:rPr>
              <a:t>​</a:t>
            </a:r>
          </a:p>
          <a:p>
            <a:pPr fontAlgn="base"/>
            <a:r>
              <a:rPr lang="en-GB" dirty="0">
                <a:latin typeface="Sassoon Primary" panose="00000400000000000000" pitchFamily="2" charset="0"/>
              </a:rPr>
              <a:t>Please ensure all belongings are labelled (water bottles, coats, uniform).</a:t>
            </a:r>
            <a:r>
              <a:rPr lang="en-US" dirty="0">
                <a:latin typeface="Sassoon Primary" panose="00000400000000000000" pitchFamily="2" charset="0"/>
              </a:rPr>
              <a:t>​</a:t>
            </a:r>
          </a:p>
          <a:p>
            <a:pPr fontAlgn="base"/>
            <a:r>
              <a:rPr lang="en-GB" dirty="0">
                <a:latin typeface="Sassoon Primary" panose="00000400000000000000" pitchFamily="2" charset="0"/>
              </a:rPr>
              <a:t>Ensure your child wears correct uniform and has a coat in school every day.</a:t>
            </a:r>
            <a:r>
              <a:rPr lang="en-US" dirty="0">
                <a:latin typeface="Sassoon Primary" panose="00000400000000000000" pitchFamily="2" charset="0"/>
              </a:rPr>
              <a:t>​</a:t>
            </a:r>
          </a:p>
          <a:p>
            <a:pPr fontAlgn="base"/>
            <a:r>
              <a:rPr lang="en-GB" dirty="0">
                <a:latin typeface="Sassoon Primary" panose="00000400000000000000" pitchFamily="2" charset="0"/>
              </a:rPr>
              <a:t>At least 95% attendance is expected from all children. (Equal to missing 9 days of school)</a:t>
            </a:r>
            <a:r>
              <a:rPr lang="en-US" dirty="0">
                <a:latin typeface="Sassoon Primary" panose="00000400000000000000" pitchFamily="2" charset="0"/>
              </a:rPr>
              <a:t>​</a:t>
            </a:r>
          </a:p>
          <a:p>
            <a:pPr fontAlgn="base"/>
            <a:r>
              <a:rPr lang="en-GB" dirty="0">
                <a:latin typeface="Sassoon Primary" panose="00000400000000000000" pitchFamily="2" charset="0"/>
              </a:rPr>
              <a:t>Where possible please try and keep appointments to outside school hours.</a:t>
            </a:r>
            <a:r>
              <a:rPr lang="en-US" dirty="0">
                <a:latin typeface="Sassoon Primary" panose="00000400000000000000" pitchFamily="2" charset="0"/>
              </a:rPr>
              <a:t>​</a:t>
            </a:r>
          </a:p>
          <a:p>
            <a:pPr fontAlgn="base"/>
            <a:r>
              <a:rPr lang="en-US" dirty="0">
                <a:latin typeface="Sassoon Primary" panose="00000400000000000000" pitchFamily="2" charset="0"/>
              </a:rPr>
              <a:t>Try and complete home learning – as this is good practice for High School</a:t>
            </a:r>
          </a:p>
          <a:p>
            <a:pPr fontAlgn="base"/>
            <a:endParaRPr lang="en-US" dirty="0">
              <a:latin typeface="Sassoon Primary" panose="00000400000000000000" pitchFamily="2" charset="0"/>
            </a:endParaRPr>
          </a:p>
        </p:txBody>
      </p:sp>
    </p:spTree>
    <p:extLst>
      <p:ext uri="{BB962C8B-B14F-4D97-AF65-F5344CB8AC3E}">
        <p14:creationId xmlns:p14="http://schemas.microsoft.com/office/powerpoint/2010/main" val="14803465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4CFA58A9B2BC44C962DFBFA8BC79573" ma:contentTypeVersion="14" ma:contentTypeDescription="Create a new document." ma:contentTypeScope="" ma:versionID="9c085391f15d9a14c196829dd9a0241c">
  <xsd:schema xmlns:xsd="http://www.w3.org/2001/XMLSchema" xmlns:xs="http://www.w3.org/2001/XMLSchema" xmlns:p="http://schemas.microsoft.com/office/2006/metadata/properties" xmlns:ns2="dbe9feb7-3e41-4e76-88e8-0613a501adbb" xmlns:ns3="724cc53c-610d-4e97-a159-bc5b23f6306f" targetNamespace="http://schemas.microsoft.com/office/2006/metadata/properties" ma:root="true" ma:fieldsID="13c385eeaab2ff6a68493c1775bdcabc" ns2:_="" ns3:_="">
    <xsd:import namespace="dbe9feb7-3e41-4e76-88e8-0613a501adbb"/>
    <xsd:import namespace="724cc53c-610d-4e97-a159-bc5b23f6306f"/>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be9feb7-3e41-4e76-88e8-0613a501adb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2ec8191b-21a0-4bf2-906f-107469a4c443"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24cc53c-610d-4e97-a159-bc5b23f6306f"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5f0e5628-9034-48a4-a758-3a2d6ece4d04}" ma:internalName="TaxCatchAll" ma:showField="CatchAllData" ma:web="724cc53c-610d-4e97-a159-bc5b23f6306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be9feb7-3e41-4e76-88e8-0613a501adbb">
      <Terms xmlns="http://schemas.microsoft.com/office/infopath/2007/PartnerControls"/>
    </lcf76f155ced4ddcb4097134ff3c332f>
    <TaxCatchAll xmlns="724cc53c-610d-4e97-a159-bc5b23f6306f"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803F009-084A-40B7-B85D-DA18A1C7DA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be9feb7-3e41-4e76-88e8-0613a501adbb"/>
    <ds:schemaRef ds:uri="724cc53c-610d-4e97-a159-bc5b23f6306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9E88D5C-371F-4212-8406-305CBE6728DC}">
  <ds:schemaRefs>
    <ds:schemaRef ds:uri="http://purl.org/dc/dcmitype/"/>
    <ds:schemaRef ds:uri="http://www.w3.org/XML/1998/namespace"/>
    <ds:schemaRef ds:uri="http://schemas.microsoft.com/office/2006/documentManagement/types"/>
    <ds:schemaRef ds:uri="724cc53c-610d-4e97-a159-bc5b23f6306f"/>
    <ds:schemaRef ds:uri="http://purl.org/dc/elements/1.1/"/>
    <ds:schemaRef ds:uri="http://purl.org/dc/terms/"/>
    <ds:schemaRef ds:uri="http://schemas.microsoft.com/office/2006/metadata/properties"/>
    <ds:schemaRef ds:uri="dbe9feb7-3e41-4e76-88e8-0613a501adbb"/>
    <ds:schemaRef ds:uri="http://schemas.microsoft.com/office/infopath/2007/PartnerControls"/>
    <ds:schemaRef ds:uri="http://schemas.openxmlformats.org/package/2006/metadata/core-properties"/>
  </ds:schemaRefs>
</ds:datastoreItem>
</file>

<file path=customXml/itemProps3.xml><?xml version="1.0" encoding="utf-8"?>
<ds:datastoreItem xmlns:ds="http://schemas.openxmlformats.org/officeDocument/2006/customXml" ds:itemID="{588F9684-0EE8-4D43-8FE1-698A3F62253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6404</TotalTime>
  <Words>1390</Words>
  <Application>Microsoft Office PowerPoint</Application>
  <PresentationFormat>Widescreen</PresentationFormat>
  <Paragraphs>230</Paragraphs>
  <Slides>24</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24</vt:i4>
      </vt:variant>
    </vt:vector>
  </HeadingPairs>
  <TitlesOfParts>
    <vt:vector size="33" baseType="lpstr">
      <vt:lpstr>Arial</vt:lpstr>
      <vt:lpstr>Calibri</vt:lpstr>
      <vt:lpstr>Calibri Light</vt:lpstr>
      <vt:lpstr>CCW Precursive 1</vt:lpstr>
      <vt:lpstr>Comic Sans MS</vt:lpstr>
      <vt:lpstr>Sassoon Primary</vt:lpstr>
      <vt:lpstr>SassoonPrimaryType</vt:lpstr>
      <vt:lpstr>Times New Roman</vt:lpstr>
      <vt:lpstr>Office Theme</vt:lpstr>
      <vt:lpstr>PowerPoint Presentation</vt:lpstr>
      <vt:lpstr>PowerPoint Presentation</vt:lpstr>
      <vt:lpstr>PowerPoint Presentation</vt:lpstr>
      <vt:lpstr>Writing</vt:lpstr>
      <vt:lpstr>Reading</vt:lpstr>
      <vt:lpstr>Maths</vt:lpstr>
      <vt:lpstr>Maths</vt:lpstr>
      <vt:lpstr>PE</vt:lpstr>
      <vt:lpstr>RE</vt:lpstr>
      <vt:lpstr>Science</vt:lpstr>
      <vt:lpstr>History and Geography</vt:lpstr>
      <vt:lpstr>Computing </vt:lpstr>
      <vt:lpstr>Jigsaw</vt:lpstr>
      <vt:lpstr>RSE</vt:lpstr>
      <vt:lpstr>PowerPoint Presentation</vt:lpstr>
      <vt:lpstr>Art/Design Technology</vt:lpstr>
      <vt:lpstr>Music</vt:lpstr>
      <vt:lpstr>PowerPoint Presentation</vt:lpstr>
      <vt:lpstr>Wellbeing</vt:lpstr>
      <vt:lpstr>Home Learning </vt:lpstr>
      <vt:lpstr>Behavioural Expectations</vt:lpstr>
      <vt:lpstr>Punctuality and Attendance</vt:lpstr>
      <vt:lpstr>And Finally…</vt:lpstr>
      <vt:lpstr>General Reminders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Anna Burke</dc:creator>
  <cp:lastModifiedBy>Anna Burke</cp:lastModifiedBy>
  <cp:revision>42</cp:revision>
  <cp:lastPrinted>2026-09-24T14:00:09Z</cp:lastPrinted>
  <dcterms:created xsi:type="dcterms:W3CDTF">2025-08-31T20:45:03Z</dcterms:created>
  <dcterms:modified xsi:type="dcterms:W3CDTF">2026-09-28T18:53:47Z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0x01010024CFA58A9B2BC44C962DFBFA8BC79573</vt:lpwstr>
  </property>
  <property fmtid="{D5CDD505-2E9C-101B-9397-08002B2CF9AE}" pid="3" name="MediaServiceImageTags">
    <vt:lpwstr/>
  </property>
</Properties>
</file>