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3" r:id="rId2"/>
    <p:sldId id="275" r:id="rId3"/>
    <p:sldId id="289" r:id="rId4"/>
    <p:sldId id="278" r:id="rId5"/>
    <p:sldId id="287" r:id="rId6"/>
    <p:sldId id="288" r:id="rId7"/>
    <p:sldId id="257" r:id="rId8"/>
    <p:sldId id="290" r:id="rId9"/>
    <p:sldId id="258" r:id="rId10"/>
    <p:sldId id="291" r:id="rId11"/>
    <p:sldId id="260" r:id="rId12"/>
    <p:sldId id="276" r:id="rId13"/>
    <p:sldId id="262" r:id="rId14"/>
    <p:sldId id="263" r:id="rId15"/>
    <p:sldId id="264" r:id="rId16"/>
    <p:sldId id="280" r:id="rId17"/>
    <p:sldId id="279" r:id="rId18"/>
    <p:sldId id="274" r:id="rId19"/>
    <p:sldId id="265" r:id="rId20"/>
    <p:sldId id="292" r:id="rId21"/>
    <p:sldId id="281" r:id="rId22"/>
    <p:sldId id="267" r:id="rId23"/>
    <p:sldId id="266" r:id="rId24"/>
    <p:sldId id="283" r:id="rId25"/>
    <p:sldId id="268" r:id="rId26"/>
    <p:sldId id="286" r:id="rId27"/>
    <p:sldId id="271" r:id="rId28"/>
    <p:sldId id="270" r:id="rId29"/>
    <p:sldId id="285" r:id="rId30"/>
    <p:sldId id="269" r:id="rId31"/>
    <p:sldId id="272" r:id="rId32"/>
    <p:sldId id="282" r:id="rId33"/>
    <p:sldId id="284" r:id="rId34"/>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671" autoAdjust="0"/>
  </p:normalViewPr>
  <p:slideViewPr>
    <p:cSldViewPr>
      <p:cViewPr varScale="1">
        <p:scale>
          <a:sx n="62" d="100"/>
          <a:sy n="62" d="100"/>
        </p:scale>
        <p:origin x="2386" y="53"/>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smtClean="0"/>
              <a:t>Key</a:t>
            </a:r>
            <a:r>
              <a:rPr lang="en-US" baseline="0" dirty="0" smtClean="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smtClean="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smtClean="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17426" y="244438"/>
            <a:ext cx="524576" cy="1134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18/05/2026</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18/05/2026</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Autumn </a:t>
            </a:r>
            <a:endParaRPr lang="en-GB" dirty="0"/>
          </a:p>
        </p:txBody>
      </p:sp>
      <p:sp>
        <p:nvSpPr>
          <p:cNvPr id="3" name="Text Placeholder 2"/>
          <p:cNvSpPr>
            <a:spLocks noGrp="1"/>
          </p:cNvSpPr>
          <p:nvPr>
            <p:ph type="body" sz="quarter" idx="11"/>
          </p:nvPr>
        </p:nvSpPr>
        <p:spPr/>
        <p:txBody>
          <a:bodyPr/>
          <a:lstStyle/>
          <a:p>
            <a:r>
              <a:rPr lang="en-GB" dirty="0" smtClean="0"/>
              <a:t>I know number bonds for each number to 6.</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three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387227413"/>
              </p:ext>
            </p:extLst>
          </p:nvPr>
        </p:nvGraphicFramePr>
        <p:xfrm>
          <a:off x="719138" y="2555877"/>
          <a:ext cx="2781870" cy="2302129"/>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 + 1</a:t>
                      </a:r>
                      <a:r>
                        <a:rPr lang="en-GB" sz="1100" baseline="0" dirty="0" smtClean="0">
                          <a:effectLst/>
                          <a:latin typeface="Calibri"/>
                          <a:ea typeface="Calibri"/>
                          <a:cs typeface="Times New Roman"/>
                        </a:rPr>
                        <a:t> = 1</a:t>
                      </a:r>
                    </a:p>
                    <a:p>
                      <a:pPr algn="ctr">
                        <a:lnSpc>
                          <a:spcPct val="115000"/>
                        </a:lnSpc>
                        <a:spcAft>
                          <a:spcPts val="0"/>
                        </a:spcAft>
                      </a:pPr>
                      <a:r>
                        <a:rPr lang="en-GB" sz="1100" baseline="0" dirty="0" smtClean="0">
                          <a:effectLst/>
                          <a:latin typeface="Calibri"/>
                          <a:ea typeface="Calibri"/>
                          <a:cs typeface="Times New Roman"/>
                        </a:rPr>
                        <a:t>1 + 0 = 1</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+ 2 = 2</a:t>
                      </a:r>
                    </a:p>
                    <a:p>
                      <a:pPr algn="ctr">
                        <a:lnSpc>
                          <a:spcPct val="115000"/>
                        </a:lnSpc>
                        <a:spcAft>
                          <a:spcPts val="0"/>
                        </a:spcAft>
                      </a:pPr>
                      <a:r>
                        <a:rPr lang="en-GB" sz="1100" baseline="0" dirty="0" smtClean="0">
                          <a:effectLst/>
                          <a:latin typeface="Calibri"/>
                          <a:ea typeface="Calibri"/>
                          <a:cs typeface="Times New Roman"/>
                        </a:rPr>
                        <a:t>1 + 1 = 2</a:t>
                      </a:r>
                    </a:p>
                    <a:p>
                      <a:pPr algn="ctr">
                        <a:lnSpc>
                          <a:spcPct val="115000"/>
                        </a:lnSpc>
                        <a:spcAft>
                          <a:spcPts val="0"/>
                        </a:spcAft>
                      </a:pPr>
                      <a:r>
                        <a:rPr lang="en-GB" sz="1100" baseline="0" dirty="0" smtClean="0">
                          <a:effectLst/>
                          <a:latin typeface="Calibri"/>
                          <a:ea typeface="Calibri"/>
                          <a:cs typeface="Times New Roman"/>
                        </a:rPr>
                        <a:t>2 + 0 = 2</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+ 3 = 3</a:t>
                      </a:r>
                    </a:p>
                    <a:p>
                      <a:pPr algn="ctr">
                        <a:lnSpc>
                          <a:spcPct val="115000"/>
                        </a:lnSpc>
                        <a:spcAft>
                          <a:spcPts val="0"/>
                        </a:spcAft>
                      </a:pPr>
                      <a:r>
                        <a:rPr lang="en-GB" sz="1100" baseline="0" dirty="0" smtClean="0">
                          <a:effectLst/>
                          <a:latin typeface="Calibri"/>
                          <a:ea typeface="Calibri"/>
                          <a:cs typeface="Times New Roman"/>
                        </a:rPr>
                        <a:t>1 + 2  = 3</a:t>
                      </a:r>
                    </a:p>
                    <a:p>
                      <a:pPr algn="ctr">
                        <a:lnSpc>
                          <a:spcPct val="115000"/>
                        </a:lnSpc>
                        <a:spcAft>
                          <a:spcPts val="0"/>
                        </a:spcAft>
                      </a:pPr>
                      <a:r>
                        <a:rPr lang="en-GB" sz="1100" baseline="0" dirty="0" smtClean="0">
                          <a:effectLst/>
                          <a:latin typeface="Calibri"/>
                          <a:ea typeface="Calibri"/>
                          <a:cs typeface="Times New Roman"/>
                        </a:rPr>
                        <a:t>2 + 1 = 3</a:t>
                      </a:r>
                    </a:p>
                    <a:p>
                      <a:pPr algn="ctr">
                        <a:lnSpc>
                          <a:spcPct val="115000"/>
                        </a:lnSpc>
                        <a:spcAft>
                          <a:spcPts val="0"/>
                        </a:spcAft>
                      </a:pPr>
                      <a:r>
                        <a:rPr lang="en-GB" sz="1100" baseline="0" dirty="0" smtClean="0">
                          <a:effectLst/>
                          <a:latin typeface="Calibri"/>
                          <a:ea typeface="Calibri"/>
                          <a:cs typeface="Times New Roman"/>
                        </a:rPr>
                        <a:t>3 + 0 = 3</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+ 4 = 4</a:t>
                      </a:r>
                    </a:p>
                    <a:p>
                      <a:pPr algn="ctr">
                        <a:lnSpc>
                          <a:spcPct val="115000"/>
                        </a:lnSpc>
                        <a:spcAft>
                          <a:spcPts val="0"/>
                        </a:spcAft>
                      </a:pPr>
                      <a:r>
                        <a:rPr lang="en-GB" sz="1100" dirty="0" smtClean="0">
                          <a:effectLst/>
                          <a:latin typeface="Calibri"/>
                          <a:ea typeface="Calibri"/>
                          <a:cs typeface="Times New Roman"/>
                        </a:rPr>
                        <a:t>1</a:t>
                      </a:r>
                      <a:r>
                        <a:rPr lang="en-GB" sz="1100" baseline="0" dirty="0" smtClean="0">
                          <a:effectLst/>
                          <a:latin typeface="Calibri"/>
                          <a:ea typeface="Calibri"/>
                          <a:cs typeface="Times New Roman"/>
                        </a:rPr>
                        <a:t> + 3 = 4</a:t>
                      </a:r>
                    </a:p>
                    <a:p>
                      <a:pPr algn="ctr">
                        <a:lnSpc>
                          <a:spcPct val="115000"/>
                        </a:lnSpc>
                        <a:spcAft>
                          <a:spcPts val="0"/>
                        </a:spcAft>
                      </a:pPr>
                      <a:r>
                        <a:rPr lang="en-GB" sz="1100" baseline="0" dirty="0" smtClean="0">
                          <a:effectLst/>
                          <a:latin typeface="Calibri"/>
                          <a:ea typeface="Calibri"/>
                          <a:cs typeface="Times New Roman"/>
                        </a:rPr>
                        <a:t>2 + 2 = 4</a:t>
                      </a:r>
                    </a:p>
                    <a:p>
                      <a:pPr algn="ctr">
                        <a:lnSpc>
                          <a:spcPct val="115000"/>
                        </a:lnSpc>
                        <a:spcAft>
                          <a:spcPts val="0"/>
                        </a:spcAft>
                      </a:pPr>
                      <a:r>
                        <a:rPr lang="en-GB" sz="1100" baseline="0" dirty="0" smtClean="0">
                          <a:effectLst/>
                          <a:latin typeface="Calibri"/>
                          <a:ea typeface="Calibri"/>
                          <a:cs typeface="Times New Roman"/>
                        </a:rPr>
                        <a:t>3 + 1 = 4</a:t>
                      </a:r>
                    </a:p>
                    <a:p>
                      <a:pPr algn="ctr">
                        <a:lnSpc>
                          <a:spcPct val="115000"/>
                        </a:lnSpc>
                        <a:spcAft>
                          <a:spcPts val="0"/>
                        </a:spcAft>
                      </a:pPr>
                      <a:r>
                        <a:rPr lang="en-GB" sz="1100" baseline="0" dirty="0" smtClean="0">
                          <a:effectLst/>
                          <a:latin typeface="Calibri"/>
                          <a:ea typeface="Calibri"/>
                          <a:cs typeface="Times New Roman"/>
                        </a:rPr>
                        <a:t>4 + 0 = 4</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+ 5 = 5</a:t>
                      </a:r>
                    </a:p>
                    <a:p>
                      <a:pPr algn="ctr">
                        <a:lnSpc>
                          <a:spcPct val="115000"/>
                        </a:lnSpc>
                        <a:spcAft>
                          <a:spcPts val="0"/>
                        </a:spcAft>
                      </a:pPr>
                      <a:r>
                        <a:rPr lang="en-GB" sz="1100" baseline="0" dirty="0" smtClean="0">
                          <a:effectLst/>
                          <a:latin typeface="Calibri"/>
                          <a:ea typeface="Calibri"/>
                          <a:cs typeface="Times New Roman"/>
                        </a:rPr>
                        <a:t>1 + 4 = 5</a:t>
                      </a:r>
                    </a:p>
                    <a:p>
                      <a:pPr algn="ctr">
                        <a:lnSpc>
                          <a:spcPct val="115000"/>
                        </a:lnSpc>
                        <a:spcAft>
                          <a:spcPts val="0"/>
                        </a:spcAft>
                      </a:pPr>
                      <a:r>
                        <a:rPr lang="en-GB" sz="1100" baseline="0" dirty="0" smtClean="0">
                          <a:effectLst/>
                          <a:latin typeface="Calibri"/>
                          <a:ea typeface="Calibri"/>
                          <a:cs typeface="Times New Roman"/>
                        </a:rPr>
                        <a:t>2 + 3 = 5</a:t>
                      </a:r>
                    </a:p>
                    <a:p>
                      <a:pPr algn="ctr">
                        <a:lnSpc>
                          <a:spcPct val="115000"/>
                        </a:lnSpc>
                        <a:spcAft>
                          <a:spcPts val="0"/>
                        </a:spcAft>
                      </a:pPr>
                      <a:r>
                        <a:rPr lang="en-GB" sz="1100" baseline="0" dirty="0" smtClean="0">
                          <a:effectLst/>
                          <a:latin typeface="Calibri"/>
                          <a:ea typeface="Calibri"/>
                          <a:cs typeface="Times New Roman"/>
                        </a:rPr>
                        <a:t>3 + 2 = 5</a:t>
                      </a:r>
                    </a:p>
                    <a:p>
                      <a:pPr algn="ctr">
                        <a:lnSpc>
                          <a:spcPct val="115000"/>
                        </a:lnSpc>
                        <a:spcAft>
                          <a:spcPts val="0"/>
                        </a:spcAft>
                      </a:pPr>
                      <a:r>
                        <a:rPr lang="en-GB" sz="1100" baseline="0" dirty="0" smtClean="0">
                          <a:effectLst/>
                          <a:latin typeface="Calibri"/>
                          <a:ea typeface="Calibri"/>
                          <a:cs typeface="Times New Roman"/>
                        </a:rPr>
                        <a:t>4 + 1 = 5</a:t>
                      </a:r>
                    </a:p>
                    <a:p>
                      <a:pPr algn="ctr">
                        <a:lnSpc>
                          <a:spcPct val="115000"/>
                        </a:lnSpc>
                        <a:spcAft>
                          <a:spcPts val="0"/>
                        </a:spcAft>
                      </a:pPr>
                      <a:r>
                        <a:rPr lang="en-GB" sz="1100" baseline="0" dirty="0" smtClean="0">
                          <a:effectLst/>
                          <a:latin typeface="Calibri"/>
                          <a:ea typeface="Calibri"/>
                          <a:cs typeface="Times New Roman"/>
                        </a:rPr>
                        <a:t>5 + 0 = 5</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+ 6 = 6</a:t>
                      </a:r>
                    </a:p>
                    <a:p>
                      <a:pPr algn="ctr">
                        <a:lnSpc>
                          <a:spcPct val="115000"/>
                        </a:lnSpc>
                        <a:spcAft>
                          <a:spcPts val="0"/>
                        </a:spcAft>
                      </a:pPr>
                      <a:r>
                        <a:rPr lang="en-GB" sz="1100" dirty="0" smtClean="0">
                          <a:effectLst/>
                          <a:latin typeface="Calibri"/>
                          <a:ea typeface="Calibri"/>
                          <a:cs typeface="Times New Roman"/>
                        </a:rPr>
                        <a:t>1 + 5 = 6</a:t>
                      </a:r>
                    </a:p>
                    <a:p>
                      <a:pPr algn="ctr">
                        <a:lnSpc>
                          <a:spcPct val="115000"/>
                        </a:lnSpc>
                        <a:spcAft>
                          <a:spcPts val="0"/>
                        </a:spcAft>
                      </a:pPr>
                      <a:r>
                        <a:rPr lang="en-GB" sz="1100" dirty="0" smtClean="0">
                          <a:effectLst/>
                          <a:latin typeface="Calibri"/>
                          <a:ea typeface="Calibri"/>
                          <a:cs typeface="Times New Roman"/>
                        </a:rPr>
                        <a:t>2 + 4 = 6</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+ 2</a:t>
                      </a:r>
                      <a:r>
                        <a:rPr lang="en-GB" sz="1100" baseline="0" dirty="0" smtClean="0">
                          <a:effectLst/>
                          <a:latin typeface="Calibri"/>
                          <a:ea typeface="Calibri"/>
                          <a:cs typeface="Times New Roman"/>
                        </a:rPr>
                        <a:t> = 6</a:t>
                      </a:r>
                    </a:p>
                    <a:p>
                      <a:pPr algn="ctr">
                        <a:lnSpc>
                          <a:spcPct val="115000"/>
                        </a:lnSpc>
                        <a:spcAft>
                          <a:spcPts val="0"/>
                        </a:spcAft>
                      </a:pPr>
                      <a:r>
                        <a:rPr lang="en-GB" sz="1100" baseline="0" dirty="0" smtClean="0">
                          <a:effectLst/>
                          <a:latin typeface="Calibri"/>
                          <a:ea typeface="Calibri"/>
                          <a:cs typeface="Times New Roman"/>
                        </a:rPr>
                        <a:t>5 + 1 = 6</a:t>
                      </a:r>
                    </a:p>
                    <a:p>
                      <a:pPr algn="ctr">
                        <a:lnSpc>
                          <a:spcPct val="115000"/>
                        </a:lnSpc>
                        <a:spcAft>
                          <a:spcPts val="0"/>
                        </a:spcAft>
                      </a:pPr>
                      <a:r>
                        <a:rPr lang="en-GB" sz="1100" baseline="0" dirty="0" smtClean="0">
                          <a:effectLst/>
                          <a:latin typeface="Calibri"/>
                          <a:ea typeface="Calibri"/>
                          <a:cs typeface="Times New Roman"/>
                        </a:rPr>
                        <a:t>6 + 0 = 6</a:t>
                      </a:r>
                      <a:endParaRPr lang="en-GB" sz="1100" dirty="0" smtClean="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or 4</a:t>
            </a:r>
            <a:r>
              <a:rPr lang="en-GB" altLang="en-US" dirty="0" smtClean="0">
                <a:ea typeface="Calibri" pitchFamily="34" charset="0"/>
                <a:cs typeface="Times New Roman" pitchFamily="18" charset="0"/>
              </a:rPr>
              <a:t> – ⃝ = 2.</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576713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945846854"/>
              </p:ext>
            </p:extLst>
          </p:nvPr>
        </p:nvGraphicFramePr>
        <p:xfrm>
          <a:off x="692696" y="2555776"/>
          <a:ext cx="2376264" cy="2880320"/>
        </p:xfrm>
        <a:graphic>
          <a:graphicData uri="http://schemas.openxmlformats.org/drawingml/2006/table">
            <a:tbl>
              <a:tblPr firstRow="1" bandRow="1">
                <a:tableStyleId>{2D5ABB26-0587-4C30-8999-92F81FD0307C}</a:tableStyleId>
              </a:tblPr>
              <a:tblGrid>
                <a:gridCol w="1188132">
                  <a:extLst>
                    <a:ext uri="{9D8B030D-6E8A-4147-A177-3AD203B41FA5}">
                      <a16:colId xmlns:a16="http://schemas.microsoft.com/office/drawing/2014/main" val="20000"/>
                    </a:ext>
                  </a:extLst>
                </a:gridCol>
                <a:gridCol w="1188132">
                  <a:extLst>
                    <a:ext uri="{9D8B030D-6E8A-4147-A177-3AD203B41FA5}">
                      <a16:colId xmlns:a16="http://schemas.microsoft.com/office/drawing/2014/main" val="20001"/>
                    </a:ext>
                  </a:extLst>
                </a:gridCol>
              </a:tblGrid>
              <a:tr h="2880320">
                <a:tc>
                  <a:txBody>
                    <a:bodyPr/>
                    <a:lstStyle/>
                    <a:p>
                      <a:pPr algn="ctr">
                        <a:lnSpc>
                          <a:spcPct val="115000"/>
                        </a:lnSpc>
                        <a:spcAft>
                          <a:spcPts val="0"/>
                        </a:spcAft>
                      </a:pPr>
                      <a:r>
                        <a:rPr lang="en-GB" sz="1400" dirty="0" smtClean="0">
                          <a:effectLst/>
                          <a:latin typeface="Calibri"/>
                          <a:ea typeface="Calibri"/>
                          <a:cs typeface="Times New Roman"/>
                        </a:rPr>
                        <a:t>0 + 0 = 0</a:t>
                      </a:r>
                    </a:p>
                    <a:p>
                      <a:pPr algn="ctr">
                        <a:lnSpc>
                          <a:spcPct val="115000"/>
                        </a:lnSpc>
                        <a:spcAft>
                          <a:spcPts val="0"/>
                        </a:spcAft>
                      </a:pPr>
                      <a:r>
                        <a:rPr lang="en-GB" sz="1400" dirty="0" smtClean="0">
                          <a:effectLst/>
                          <a:latin typeface="Calibri"/>
                          <a:ea typeface="Calibri"/>
                          <a:cs typeface="Times New Roman"/>
                        </a:rPr>
                        <a:t>1 + 1 = 1</a:t>
                      </a:r>
                    </a:p>
                    <a:p>
                      <a:pPr algn="ctr">
                        <a:lnSpc>
                          <a:spcPct val="115000"/>
                        </a:lnSpc>
                        <a:spcAft>
                          <a:spcPts val="0"/>
                        </a:spcAft>
                      </a:pPr>
                      <a:r>
                        <a:rPr lang="en-GB" sz="1400" dirty="0" smtClean="0">
                          <a:effectLst/>
                          <a:latin typeface="Calibri"/>
                          <a:ea typeface="Calibri"/>
                          <a:cs typeface="Times New Roman"/>
                        </a:rPr>
                        <a:t>2 + 2 = 4</a:t>
                      </a:r>
                    </a:p>
                    <a:p>
                      <a:pPr algn="ctr">
                        <a:lnSpc>
                          <a:spcPct val="115000"/>
                        </a:lnSpc>
                        <a:spcAft>
                          <a:spcPts val="0"/>
                        </a:spcAft>
                      </a:pPr>
                      <a:r>
                        <a:rPr lang="en-GB" sz="1400" dirty="0" smtClean="0">
                          <a:effectLst/>
                          <a:latin typeface="Calibri"/>
                          <a:ea typeface="Calibri"/>
                          <a:cs typeface="Times New Roman"/>
                        </a:rPr>
                        <a:t>3 + 3 = 6</a:t>
                      </a:r>
                    </a:p>
                    <a:p>
                      <a:pPr algn="ctr">
                        <a:lnSpc>
                          <a:spcPct val="115000"/>
                        </a:lnSpc>
                        <a:spcAft>
                          <a:spcPts val="0"/>
                        </a:spcAft>
                      </a:pPr>
                      <a:r>
                        <a:rPr lang="en-GB" sz="1400" dirty="0" smtClean="0">
                          <a:effectLst/>
                          <a:latin typeface="Calibri"/>
                          <a:ea typeface="Calibri"/>
                          <a:cs typeface="Times New Roman"/>
                        </a:rPr>
                        <a:t>4 + 4 = 8</a:t>
                      </a:r>
                    </a:p>
                    <a:p>
                      <a:pPr algn="ctr">
                        <a:lnSpc>
                          <a:spcPct val="115000"/>
                        </a:lnSpc>
                        <a:spcAft>
                          <a:spcPts val="0"/>
                        </a:spcAft>
                      </a:pPr>
                      <a:r>
                        <a:rPr lang="en-GB" sz="1400" dirty="0" smtClean="0">
                          <a:effectLst/>
                          <a:latin typeface="Calibri"/>
                          <a:ea typeface="Calibri"/>
                          <a:cs typeface="Times New Roman"/>
                        </a:rPr>
                        <a:t>5 + 5 = 10</a:t>
                      </a:r>
                    </a:p>
                    <a:p>
                      <a:pPr algn="ctr">
                        <a:lnSpc>
                          <a:spcPct val="115000"/>
                        </a:lnSpc>
                        <a:spcAft>
                          <a:spcPts val="0"/>
                        </a:spcAft>
                      </a:pPr>
                      <a:r>
                        <a:rPr lang="en-GB" sz="1400" dirty="0" smtClean="0">
                          <a:effectLst/>
                          <a:latin typeface="Calibri"/>
                          <a:ea typeface="Calibri"/>
                          <a:cs typeface="Times New Roman"/>
                        </a:rPr>
                        <a:t>6 + 6 = 12</a:t>
                      </a:r>
                    </a:p>
                    <a:p>
                      <a:pPr algn="ctr">
                        <a:lnSpc>
                          <a:spcPct val="115000"/>
                        </a:lnSpc>
                        <a:spcAft>
                          <a:spcPts val="0"/>
                        </a:spcAft>
                      </a:pPr>
                      <a:r>
                        <a:rPr lang="en-GB" sz="1400" dirty="0" smtClean="0">
                          <a:effectLst/>
                          <a:latin typeface="Calibri"/>
                          <a:ea typeface="Calibri"/>
                          <a:cs typeface="Times New Roman"/>
                        </a:rPr>
                        <a:t>7 + 7 = 14</a:t>
                      </a:r>
                    </a:p>
                    <a:p>
                      <a:pPr algn="ctr">
                        <a:lnSpc>
                          <a:spcPct val="115000"/>
                        </a:lnSpc>
                        <a:spcAft>
                          <a:spcPts val="0"/>
                        </a:spcAft>
                      </a:pPr>
                      <a:r>
                        <a:rPr lang="en-GB" sz="1400" dirty="0" smtClean="0">
                          <a:effectLst/>
                          <a:latin typeface="Calibri"/>
                          <a:ea typeface="Calibri"/>
                          <a:cs typeface="Times New Roman"/>
                        </a:rPr>
                        <a:t>8 + 8 = 16</a:t>
                      </a:r>
                    </a:p>
                    <a:p>
                      <a:pPr algn="ctr">
                        <a:lnSpc>
                          <a:spcPct val="115000"/>
                        </a:lnSpc>
                        <a:spcAft>
                          <a:spcPts val="0"/>
                        </a:spcAft>
                      </a:pPr>
                      <a:r>
                        <a:rPr lang="en-GB" sz="1400" dirty="0" smtClean="0">
                          <a:effectLst/>
                          <a:latin typeface="Calibri"/>
                          <a:ea typeface="Calibri"/>
                          <a:cs typeface="Times New Roman"/>
                        </a:rPr>
                        <a:t>9 + 9 = 18</a:t>
                      </a:r>
                    </a:p>
                    <a:p>
                      <a:pPr algn="ctr">
                        <a:lnSpc>
                          <a:spcPct val="115000"/>
                        </a:lnSpc>
                        <a:spcAft>
                          <a:spcPts val="0"/>
                        </a:spcAft>
                      </a:pPr>
                      <a:r>
                        <a:rPr lang="en-GB" sz="1400" dirty="0" smtClean="0">
                          <a:effectLst/>
                          <a:latin typeface="Calibri"/>
                          <a:ea typeface="Calibri"/>
                          <a:cs typeface="Times New Roman"/>
                        </a:rPr>
                        <a:t>10 + 10 = 20</a:t>
                      </a:r>
                      <a:endParaRPr lang="en-GB"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400" dirty="0" smtClean="0">
                          <a:effectLst/>
                          <a:latin typeface="Calibri"/>
                          <a:ea typeface="Calibri"/>
                          <a:cs typeface="Times New Roman"/>
                        </a:rPr>
                        <a:t>½ of 0 = 0</a:t>
                      </a:r>
                    </a:p>
                    <a:p>
                      <a:pPr algn="ctr">
                        <a:lnSpc>
                          <a:spcPct val="115000"/>
                        </a:lnSpc>
                        <a:spcAft>
                          <a:spcPts val="0"/>
                        </a:spcAft>
                      </a:pPr>
                      <a:r>
                        <a:rPr lang="en-GB" sz="1400" dirty="0" smtClean="0">
                          <a:effectLst/>
                          <a:latin typeface="Calibri"/>
                          <a:ea typeface="Calibri"/>
                          <a:cs typeface="Times New Roman"/>
                        </a:rPr>
                        <a:t>½ of 2 = 1</a:t>
                      </a:r>
                    </a:p>
                    <a:p>
                      <a:pPr algn="ctr">
                        <a:lnSpc>
                          <a:spcPct val="115000"/>
                        </a:lnSpc>
                        <a:spcAft>
                          <a:spcPts val="0"/>
                        </a:spcAft>
                      </a:pPr>
                      <a:r>
                        <a:rPr lang="en-GB" sz="1400" dirty="0" smtClean="0">
                          <a:effectLst/>
                          <a:latin typeface="Calibri"/>
                          <a:ea typeface="Calibri"/>
                          <a:cs typeface="Times New Roman"/>
                        </a:rPr>
                        <a:t>½ of 4 = 2</a:t>
                      </a:r>
                    </a:p>
                    <a:p>
                      <a:pPr algn="ctr">
                        <a:lnSpc>
                          <a:spcPct val="115000"/>
                        </a:lnSpc>
                        <a:spcAft>
                          <a:spcPts val="0"/>
                        </a:spcAft>
                      </a:pPr>
                      <a:r>
                        <a:rPr lang="en-GB" sz="1400" dirty="0" smtClean="0">
                          <a:effectLst/>
                          <a:latin typeface="Calibri"/>
                          <a:ea typeface="Calibri"/>
                          <a:cs typeface="Times New Roman"/>
                        </a:rPr>
                        <a:t>½ of 6 = 3</a:t>
                      </a:r>
                    </a:p>
                    <a:p>
                      <a:pPr algn="ctr">
                        <a:lnSpc>
                          <a:spcPct val="115000"/>
                        </a:lnSpc>
                        <a:spcAft>
                          <a:spcPts val="0"/>
                        </a:spcAft>
                      </a:pPr>
                      <a:r>
                        <a:rPr lang="en-GB" sz="1400" dirty="0" smtClean="0">
                          <a:effectLst/>
                          <a:latin typeface="Calibri"/>
                          <a:ea typeface="Calibri"/>
                          <a:cs typeface="Times New Roman"/>
                        </a:rPr>
                        <a:t>½ of 8 = 4</a:t>
                      </a:r>
                    </a:p>
                    <a:p>
                      <a:pPr algn="ctr">
                        <a:lnSpc>
                          <a:spcPct val="115000"/>
                        </a:lnSpc>
                        <a:spcAft>
                          <a:spcPts val="0"/>
                        </a:spcAft>
                      </a:pPr>
                      <a:r>
                        <a:rPr lang="en-GB" sz="1400" dirty="0" smtClean="0">
                          <a:effectLst/>
                          <a:latin typeface="Calibri"/>
                          <a:ea typeface="Calibri"/>
                          <a:cs typeface="Times New Roman"/>
                        </a:rPr>
                        <a:t>½ of 10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6?</a:t>
            </a:r>
          </a:p>
        </p:txBody>
      </p:sp>
    </p:spTree>
    <p:extLst>
      <p:ext uri="{BB962C8B-B14F-4D97-AF65-F5344CB8AC3E}">
        <p14:creationId xmlns:p14="http://schemas.microsoft.com/office/powerpoint/2010/main" val="16811727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a:t>
            </a:r>
            <a:r>
              <a:rPr lang="en-GB" dirty="0"/>
              <a:t>2</a:t>
            </a:r>
          </a:p>
        </p:txBody>
      </p:sp>
      <p:sp>
        <p:nvSpPr>
          <p:cNvPr id="3" name="Text Placeholder 2"/>
          <p:cNvSpPr>
            <a:spLocks noGrp="1"/>
          </p:cNvSpPr>
          <p:nvPr>
            <p:ph type="body" sz="quarter" idx="11"/>
          </p:nvPr>
        </p:nvSpPr>
        <p:spPr/>
        <p:txBody>
          <a:bodyPr/>
          <a:lstStyle/>
          <a:p>
            <a:r>
              <a:rPr lang="en-GB" dirty="0" smtClean="0"/>
              <a:t>I know number bonds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two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12918775"/>
              </p:ext>
            </p:extLst>
          </p:nvPr>
        </p:nvGraphicFramePr>
        <p:xfrm>
          <a:off x="719138" y="2555877"/>
          <a:ext cx="2781870" cy="2109343"/>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dirty="0" smtClean="0">
                          <a:effectLst/>
                          <a:latin typeface="Calibri"/>
                          <a:ea typeface="Calibri"/>
                          <a:cs typeface="Times New Roman"/>
                        </a:rPr>
                        <a:t>10 + 0 = 10</a:t>
                      </a:r>
                    </a:p>
                    <a:p>
                      <a:pPr algn="ctr">
                        <a:lnSpc>
                          <a:spcPct val="115000"/>
                        </a:lnSpc>
                        <a:spcAft>
                          <a:spcPts val="0"/>
                        </a:spcAft>
                      </a:pPr>
                      <a:r>
                        <a:rPr lang="en-GB" sz="1100" dirty="0" smtClean="0">
                          <a:effectLst/>
                          <a:latin typeface="Calibri"/>
                          <a:ea typeface="Calibri"/>
                          <a:cs typeface="Times New Roman"/>
                        </a:rPr>
                        <a:t>10 – 10 = 0</a:t>
                      </a:r>
                    </a:p>
                    <a:p>
                      <a:pPr algn="ctr">
                        <a:lnSpc>
                          <a:spcPct val="115000"/>
                        </a:lnSpc>
                        <a:spcAft>
                          <a:spcPts val="0"/>
                        </a:spcAft>
                      </a:pPr>
                      <a:r>
                        <a:rPr lang="en-GB" sz="1100" dirty="0" smtClean="0">
                          <a:effectLst/>
                          <a:latin typeface="Calibri"/>
                          <a:ea typeface="Calibri"/>
                          <a:cs typeface="Times New Roman"/>
                        </a:rPr>
                        <a:t>10</a:t>
                      </a:r>
                      <a:r>
                        <a:rPr lang="en-GB" sz="1100" baseline="0" dirty="0" smtClean="0">
                          <a:effectLst/>
                          <a:latin typeface="Calibri"/>
                          <a:ea typeface="Calibri"/>
                          <a:cs typeface="Times New Roman"/>
                        </a:rPr>
                        <a:t> – 0 = 10</a:t>
                      </a: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 + 9 = 10</a:t>
                      </a:r>
                    </a:p>
                    <a:p>
                      <a:pPr algn="ctr">
                        <a:lnSpc>
                          <a:spcPct val="115000"/>
                        </a:lnSpc>
                        <a:spcAft>
                          <a:spcPts val="0"/>
                        </a:spcAft>
                      </a:pPr>
                      <a:r>
                        <a:rPr lang="en-GB" sz="1100" dirty="0" smtClean="0">
                          <a:effectLst/>
                          <a:latin typeface="Calibri"/>
                          <a:ea typeface="Calibri"/>
                          <a:cs typeface="Times New Roman"/>
                        </a:rPr>
                        <a:t>9</a:t>
                      </a:r>
                      <a:r>
                        <a:rPr lang="en-GB" sz="1100" baseline="0" dirty="0" smtClean="0">
                          <a:effectLst/>
                          <a:latin typeface="Calibri"/>
                          <a:ea typeface="Calibri"/>
                          <a:cs typeface="Times New Roman"/>
                        </a:rPr>
                        <a:t> + 1 = 10</a:t>
                      </a:r>
                    </a:p>
                    <a:p>
                      <a:pPr algn="ctr">
                        <a:lnSpc>
                          <a:spcPct val="115000"/>
                        </a:lnSpc>
                        <a:spcAft>
                          <a:spcPts val="0"/>
                        </a:spcAft>
                      </a:pPr>
                      <a:r>
                        <a:rPr lang="en-GB" sz="1100" baseline="0" dirty="0" smtClean="0">
                          <a:effectLst/>
                          <a:latin typeface="Calibri"/>
                          <a:ea typeface="Calibri"/>
                          <a:cs typeface="Times New Roman"/>
                        </a:rPr>
                        <a:t>10 – 9 = 1</a:t>
                      </a:r>
                    </a:p>
                    <a:p>
                      <a:pPr algn="ctr">
                        <a:lnSpc>
                          <a:spcPct val="115000"/>
                        </a:lnSpc>
                        <a:spcAft>
                          <a:spcPts val="0"/>
                        </a:spcAft>
                      </a:pPr>
                      <a:r>
                        <a:rPr lang="en-GB" sz="1100" baseline="0" dirty="0" smtClean="0">
                          <a:effectLst/>
                          <a:latin typeface="Calibri"/>
                          <a:ea typeface="Calibri"/>
                          <a:cs typeface="Times New Roman"/>
                        </a:rPr>
                        <a:t>10 – 1 = 9</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10 – 8 = 2</a:t>
                      </a:r>
                    </a:p>
                    <a:p>
                      <a:pPr algn="ctr">
                        <a:lnSpc>
                          <a:spcPct val="115000"/>
                        </a:lnSpc>
                        <a:spcAft>
                          <a:spcPts val="0"/>
                        </a:spcAft>
                      </a:pPr>
                      <a:r>
                        <a:rPr lang="en-GB" sz="1100" baseline="0" dirty="0" smtClean="0">
                          <a:effectLst/>
                          <a:latin typeface="Calibri"/>
                          <a:ea typeface="Calibri"/>
                          <a:cs typeface="Times New Roman"/>
                        </a:rPr>
                        <a:t>10 – 2 = 8</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10 – 7 = 3</a:t>
                      </a:r>
                    </a:p>
                    <a:p>
                      <a:pPr algn="ctr">
                        <a:lnSpc>
                          <a:spcPct val="115000"/>
                        </a:lnSpc>
                        <a:spcAft>
                          <a:spcPts val="0"/>
                        </a:spcAft>
                      </a:pPr>
                      <a:r>
                        <a:rPr lang="en-GB" sz="1100" baseline="0" dirty="0" smtClean="0">
                          <a:effectLst/>
                          <a:latin typeface="Calibri"/>
                          <a:ea typeface="Calibri"/>
                          <a:cs typeface="Times New Roman"/>
                        </a:rPr>
                        <a:t>10 – 3 = 7</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4 + 6 = 10</a:t>
                      </a:r>
                    </a:p>
                    <a:p>
                      <a:pPr algn="ctr">
                        <a:lnSpc>
                          <a:spcPct val="115000"/>
                        </a:lnSpc>
                        <a:spcAft>
                          <a:spcPts val="0"/>
                        </a:spcAft>
                      </a:pPr>
                      <a:r>
                        <a:rPr lang="en-GB" sz="1100" dirty="0" smtClean="0">
                          <a:effectLst/>
                          <a:latin typeface="Calibri"/>
                          <a:ea typeface="Calibri"/>
                          <a:cs typeface="Times New Roman"/>
                        </a:rPr>
                        <a:t>6</a:t>
                      </a:r>
                      <a:r>
                        <a:rPr lang="en-GB" sz="1100" baseline="0" dirty="0" smtClean="0">
                          <a:effectLst/>
                          <a:latin typeface="Calibri"/>
                          <a:ea typeface="Calibri"/>
                          <a:cs typeface="Times New Roman"/>
                        </a:rPr>
                        <a:t> + 4 = 10</a:t>
                      </a:r>
                    </a:p>
                    <a:p>
                      <a:pPr algn="ctr">
                        <a:lnSpc>
                          <a:spcPct val="115000"/>
                        </a:lnSpc>
                        <a:spcAft>
                          <a:spcPts val="0"/>
                        </a:spcAft>
                      </a:pPr>
                      <a:r>
                        <a:rPr lang="en-GB" sz="1100" baseline="0" dirty="0" smtClean="0">
                          <a:effectLst/>
                          <a:latin typeface="Calibri"/>
                          <a:ea typeface="Calibri"/>
                          <a:cs typeface="Times New Roman"/>
                        </a:rPr>
                        <a:t>10 – 6 = 4</a:t>
                      </a:r>
                    </a:p>
                    <a:p>
                      <a:pPr algn="ctr">
                        <a:lnSpc>
                          <a:spcPct val="115000"/>
                        </a:lnSpc>
                        <a:spcAft>
                          <a:spcPts val="0"/>
                        </a:spcAft>
                      </a:pPr>
                      <a:r>
                        <a:rPr lang="en-GB" sz="1100" baseline="0" dirty="0" smtClean="0">
                          <a:effectLst/>
                          <a:latin typeface="Calibri"/>
                          <a:ea typeface="Calibri"/>
                          <a:cs typeface="Times New Roman"/>
                        </a:rPr>
                        <a:t>10 – 4 = 6</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10 – 5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 – ⃝ = </a:t>
            </a:r>
            <a:r>
              <a:rPr lang="en-GB" altLang="en-US" dirty="0">
                <a:ea typeface="Calibri" pitchFamily="34" charset="0"/>
                <a:cs typeface="Times New Roman" pitchFamily="18" charset="0"/>
              </a:rPr>
              <a:t>3</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7001223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Play “What’s  the time Mr Wolf?”</a:t>
            </a:r>
            <a:r>
              <a:rPr lang="en-GB" altLang="en-US" dirty="0" smtClean="0"/>
              <a:t>– You could also give your child some responsibility for watching the clock :</a:t>
            </a:r>
          </a:p>
          <a:p>
            <a:pPr lvl="0"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smtClean="0">
                <a:cs typeface="Arial" pitchFamily="34" charset="0"/>
              </a:rPr>
              <a:t>Read books about time</a:t>
            </a:r>
            <a:endParaRPr lang="en-GB" altLang="en-US" dirty="0" smtClean="0"/>
          </a:p>
        </p:txBody>
      </p:sp>
      <p:sp>
        <p:nvSpPr>
          <p:cNvPr id="6" name="Text Placeholder 5"/>
          <p:cNvSpPr>
            <a:spLocks noGrp="1"/>
          </p:cNvSpPr>
          <p:nvPr>
            <p:ph type="body" sz="quarter" idx="14"/>
          </p:nvPr>
        </p:nvSpPr>
        <p:spPr>
          <a:xfrm>
            <a:off x="4365104" y="2555776"/>
            <a:ext cx="1876971" cy="1152128"/>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p:txBody>
      </p:sp>
      <p:sp>
        <p:nvSpPr>
          <p:cNvPr id="5" name="Content Placeholder 4"/>
          <p:cNvSpPr>
            <a:spLocks noGrp="1"/>
          </p:cNvSpPr>
          <p:nvPr>
            <p:ph sz="quarter" idx="13"/>
          </p:nvPr>
        </p:nvSpPr>
        <p:spPr>
          <a:xfrm>
            <a:off x="719336" y="2627784"/>
            <a:ext cx="3501752" cy="1800200"/>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pPr marL="0" indent="0">
              <a:buNone/>
            </a:pPr>
            <a:endParaRPr lang="en-GB" dirty="0"/>
          </a:p>
        </p:txBody>
      </p:sp>
    </p:spTree>
    <p:extLst>
      <p:ext uri="{BB962C8B-B14F-4D97-AF65-F5344CB8AC3E}">
        <p14:creationId xmlns:p14="http://schemas.microsoft.com/office/powerpoint/2010/main" val="259342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a:t>
            </a:r>
            <a:r>
              <a:rPr lang="en-GB" dirty="0"/>
              <a:t>2</a:t>
            </a:r>
          </a:p>
        </p:txBody>
      </p:sp>
      <p:sp>
        <p:nvSpPr>
          <p:cNvPr id="3" name="Text Placeholder 2"/>
          <p:cNvSpPr>
            <a:spLocks noGrp="1"/>
          </p:cNvSpPr>
          <p:nvPr>
            <p:ph type="body" sz="quarter" idx="11"/>
          </p:nvPr>
        </p:nvSpPr>
        <p:spPr/>
        <p:txBody>
          <a:bodyPr/>
          <a:lstStyle/>
          <a:p>
            <a:r>
              <a:rPr lang="en-GB" dirty="0" smtClean="0"/>
              <a:t>I know number bonds for each number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12409436"/>
              </p:ext>
            </p:extLst>
          </p:nvPr>
        </p:nvGraphicFramePr>
        <p:xfrm>
          <a:off x="719138" y="2555877"/>
          <a:ext cx="3390900" cy="2313432"/>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+ 7 = 7</a:t>
                      </a:r>
                    </a:p>
                    <a:p>
                      <a:pPr algn="ctr">
                        <a:lnSpc>
                          <a:spcPct val="115000"/>
                        </a:lnSpc>
                        <a:spcAft>
                          <a:spcPts val="0"/>
                        </a:spcAft>
                      </a:pPr>
                      <a:r>
                        <a:rPr lang="en-GB" sz="1100" baseline="0" dirty="0" smtClean="0">
                          <a:effectLst/>
                          <a:latin typeface="Calibri"/>
                          <a:ea typeface="Calibri"/>
                          <a:cs typeface="Times New Roman"/>
                        </a:rPr>
                        <a:t>1 + 6 = 7</a:t>
                      </a:r>
                    </a:p>
                    <a:p>
                      <a:pPr algn="ctr">
                        <a:lnSpc>
                          <a:spcPct val="115000"/>
                        </a:lnSpc>
                        <a:spcAft>
                          <a:spcPts val="0"/>
                        </a:spcAft>
                      </a:pPr>
                      <a:r>
                        <a:rPr lang="en-GB" sz="1100" baseline="0" dirty="0" smtClean="0">
                          <a:effectLst/>
                          <a:latin typeface="Calibri"/>
                          <a:ea typeface="Calibri"/>
                          <a:cs typeface="Times New Roman"/>
                        </a:rPr>
                        <a:t>2 + 5 = 7</a:t>
                      </a:r>
                    </a:p>
                    <a:p>
                      <a:pPr algn="ctr">
                        <a:lnSpc>
                          <a:spcPct val="115000"/>
                        </a:lnSpc>
                        <a:spcAft>
                          <a:spcPts val="0"/>
                        </a:spcAft>
                      </a:pPr>
                      <a:r>
                        <a:rPr lang="en-GB" sz="1100" baseline="0" dirty="0" smtClean="0">
                          <a:effectLst/>
                          <a:latin typeface="Calibri"/>
                          <a:ea typeface="Calibri"/>
                          <a:cs typeface="Times New Roman"/>
                        </a:rPr>
                        <a:t>3 + 4 = 7</a:t>
                      </a:r>
                    </a:p>
                    <a:p>
                      <a:pPr algn="ctr">
                        <a:lnSpc>
                          <a:spcPct val="115000"/>
                        </a:lnSpc>
                        <a:spcAft>
                          <a:spcPts val="0"/>
                        </a:spcAft>
                      </a:pPr>
                      <a:r>
                        <a:rPr lang="en-GB" sz="1100" baseline="0" dirty="0" smtClean="0">
                          <a:effectLst/>
                          <a:latin typeface="Calibri"/>
                          <a:ea typeface="Calibri"/>
                          <a:cs typeface="Times New Roman"/>
                        </a:rPr>
                        <a:t>4 + 3 = 7</a:t>
                      </a:r>
                    </a:p>
                    <a:p>
                      <a:pPr algn="ctr">
                        <a:lnSpc>
                          <a:spcPct val="115000"/>
                        </a:lnSpc>
                        <a:spcAft>
                          <a:spcPts val="0"/>
                        </a:spcAft>
                      </a:pPr>
                      <a:r>
                        <a:rPr lang="en-GB" sz="1100" baseline="0" dirty="0" smtClean="0">
                          <a:effectLst/>
                          <a:latin typeface="Calibri"/>
                          <a:ea typeface="Calibri"/>
                          <a:cs typeface="Times New Roman"/>
                        </a:rPr>
                        <a:t>5 + 2 = 7</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+ 8 = 8</a:t>
                      </a:r>
                    </a:p>
                    <a:p>
                      <a:pPr algn="ctr">
                        <a:lnSpc>
                          <a:spcPct val="115000"/>
                        </a:lnSpc>
                        <a:spcAft>
                          <a:spcPts val="0"/>
                        </a:spcAft>
                      </a:pPr>
                      <a:r>
                        <a:rPr lang="en-GB" sz="1100" dirty="0" smtClean="0">
                          <a:effectLst/>
                          <a:latin typeface="Calibri"/>
                          <a:ea typeface="Calibri"/>
                          <a:cs typeface="Times New Roman"/>
                        </a:rPr>
                        <a:t>1 + 7 = 8</a:t>
                      </a:r>
                    </a:p>
                    <a:p>
                      <a:pPr algn="ctr">
                        <a:lnSpc>
                          <a:spcPct val="115000"/>
                        </a:lnSpc>
                        <a:spcAft>
                          <a:spcPts val="0"/>
                        </a:spcAft>
                      </a:pPr>
                      <a:r>
                        <a:rPr lang="en-GB" sz="1100" dirty="0" smtClean="0">
                          <a:effectLst/>
                          <a:latin typeface="Calibri"/>
                          <a:ea typeface="Calibri"/>
                          <a:cs typeface="Times New Roman"/>
                        </a:rPr>
                        <a:t>2</a:t>
                      </a:r>
                      <a:r>
                        <a:rPr lang="en-GB" sz="1100" baseline="0" dirty="0" smtClean="0">
                          <a:effectLst/>
                          <a:latin typeface="Calibri"/>
                          <a:ea typeface="Calibri"/>
                          <a:cs typeface="Times New Roman"/>
                        </a:rPr>
                        <a:t> + 6 = 8</a:t>
                      </a:r>
                    </a:p>
                    <a:p>
                      <a:pPr algn="ctr">
                        <a:lnSpc>
                          <a:spcPct val="115000"/>
                        </a:lnSpc>
                        <a:spcAft>
                          <a:spcPts val="0"/>
                        </a:spcAft>
                      </a:pPr>
                      <a:r>
                        <a:rPr lang="en-GB" sz="1100" baseline="0" dirty="0" smtClean="0">
                          <a:effectLst/>
                          <a:latin typeface="Calibri"/>
                          <a:ea typeface="Calibri"/>
                          <a:cs typeface="Times New Roman"/>
                        </a:rPr>
                        <a:t>3 + 5 = 8</a:t>
                      </a:r>
                    </a:p>
                    <a:p>
                      <a:pPr algn="ctr">
                        <a:lnSpc>
                          <a:spcPct val="115000"/>
                        </a:lnSpc>
                        <a:spcAft>
                          <a:spcPts val="0"/>
                        </a:spcAft>
                      </a:pPr>
                      <a:r>
                        <a:rPr lang="en-GB" sz="1100" baseline="0" dirty="0" smtClean="0">
                          <a:effectLst/>
                          <a:latin typeface="Calibri"/>
                          <a:ea typeface="Calibri"/>
                          <a:cs typeface="Times New Roman"/>
                        </a:rPr>
                        <a:t>4 + 4  = 8</a:t>
                      </a:r>
                    </a:p>
                    <a:p>
                      <a:pPr algn="ctr">
                        <a:lnSpc>
                          <a:spcPct val="115000"/>
                        </a:lnSpc>
                        <a:spcAft>
                          <a:spcPts val="0"/>
                        </a:spcAft>
                      </a:pPr>
                      <a:r>
                        <a:rPr lang="en-GB" sz="1100" baseline="0" dirty="0" smtClean="0">
                          <a:effectLst/>
                          <a:latin typeface="Calibri"/>
                          <a:ea typeface="Calibri"/>
                          <a:cs typeface="Times New Roman"/>
                        </a:rPr>
                        <a:t>5 + 3 = 8</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+ 9</a:t>
                      </a:r>
                      <a:r>
                        <a:rPr lang="en-GB" sz="1100" baseline="0" dirty="0" smtClean="0">
                          <a:effectLst/>
                          <a:latin typeface="Calibri"/>
                          <a:ea typeface="Calibri"/>
                          <a:cs typeface="Times New Roman"/>
                        </a:rPr>
                        <a:t> = 9</a:t>
                      </a:r>
                    </a:p>
                    <a:p>
                      <a:pPr algn="ctr">
                        <a:lnSpc>
                          <a:spcPct val="115000"/>
                        </a:lnSpc>
                        <a:spcAft>
                          <a:spcPts val="0"/>
                        </a:spcAft>
                      </a:pPr>
                      <a:r>
                        <a:rPr lang="en-GB" sz="1100" baseline="0" dirty="0" smtClean="0">
                          <a:effectLst/>
                          <a:latin typeface="Calibri"/>
                          <a:ea typeface="Calibri"/>
                          <a:cs typeface="Times New Roman"/>
                        </a:rPr>
                        <a:t>1 + 8 = 9</a:t>
                      </a:r>
                    </a:p>
                    <a:p>
                      <a:pPr algn="ctr">
                        <a:lnSpc>
                          <a:spcPct val="115000"/>
                        </a:lnSpc>
                        <a:spcAft>
                          <a:spcPts val="0"/>
                        </a:spcAft>
                      </a:pPr>
                      <a:r>
                        <a:rPr lang="en-GB" sz="1100" baseline="0" dirty="0" smtClean="0">
                          <a:effectLst/>
                          <a:latin typeface="Calibri"/>
                          <a:ea typeface="Calibri"/>
                          <a:cs typeface="Times New Roman"/>
                        </a:rPr>
                        <a:t>2 + 7 = 9</a:t>
                      </a:r>
                    </a:p>
                    <a:p>
                      <a:pPr algn="ctr">
                        <a:lnSpc>
                          <a:spcPct val="115000"/>
                        </a:lnSpc>
                        <a:spcAft>
                          <a:spcPts val="0"/>
                        </a:spcAft>
                      </a:pPr>
                      <a:r>
                        <a:rPr lang="en-GB" sz="1100" baseline="0" dirty="0" smtClean="0">
                          <a:effectLst/>
                          <a:latin typeface="Calibri"/>
                          <a:ea typeface="Calibri"/>
                          <a:cs typeface="Times New Roman"/>
                        </a:rPr>
                        <a:t>3 + 6 = 9</a:t>
                      </a:r>
                    </a:p>
                    <a:p>
                      <a:pPr algn="ctr">
                        <a:lnSpc>
                          <a:spcPct val="115000"/>
                        </a:lnSpc>
                        <a:spcAft>
                          <a:spcPts val="0"/>
                        </a:spcAft>
                      </a:pPr>
                      <a:r>
                        <a:rPr lang="en-GB" sz="1100" baseline="0" dirty="0" smtClean="0">
                          <a:effectLst/>
                          <a:latin typeface="Calibri"/>
                          <a:ea typeface="Calibri"/>
                          <a:cs typeface="Times New Roman"/>
                        </a:rPr>
                        <a:t>4 + 5 = 9</a:t>
                      </a:r>
                    </a:p>
                    <a:p>
                      <a:pPr algn="ctr">
                        <a:lnSpc>
                          <a:spcPct val="115000"/>
                        </a:lnSpc>
                        <a:spcAft>
                          <a:spcPts val="0"/>
                        </a:spcAft>
                      </a:pPr>
                      <a:r>
                        <a:rPr lang="en-GB" sz="1100" baseline="0" dirty="0" smtClean="0">
                          <a:effectLst/>
                          <a:latin typeface="Calibri"/>
                          <a:ea typeface="Calibri"/>
                          <a:cs typeface="Times New Roman"/>
                        </a:rPr>
                        <a:t>5 + 4 = 9</a:t>
                      </a:r>
                    </a:p>
                    <a:p>
                      <a:pPr algn="ctr">
                        <a:lnSpc>
                          <a:spcPct val="115000"/>
                        </a:lnSpc>
                        <a:spcAft>
                          <a:spcPts val="0"/>
                        </a:spcAft>
                      </a:pPr>
                      <a:r>
                        <a:rPr lang="en-GB" sz="1100" baseline="0" dirty="0" smtClean="0">
                          <a:effectLst/>
                          <a:latin typeface="Calibri"/>
                          <a:ea typeface="Calibri"/>
                          <a:cs typeface="Times New Roman"/>
                        </a:rPr>
                        <a:t>6 + 3 = 9</a:t>
                      </a:r>
                    </a:p>
                    <a:p>
                      <a:pPr algn="ctr">
                        <a:lnSpc>
                          <a:spcPct val="115000"/>
                        </a:lnSpc>
                        <a:spcAft>
                          <a:spcPts val="0"/>
                        </a:spcAft>
                      </a:pPr>
                      <a:r>
                        <a:rPr lang="en-GB" sz="1100" baseline="0" dirty="0" smtClean="0">
                          <a:effectLst/>
                          <a:latin typeface="Calibri"/>
                          <a:ea typeface="Calibri"/>
                          <a:cs typeface="Times New Roman"/>
                        </a:rPr>
                        <a:t>7 + 2 = 9</a:t>
                      </a:r>
                    </a:p>
                    <a:p>
                      <a:pPr algn="ctr">
                        <a:lnSpc>
                          <a:spcPct val="115000"/>
                        </a:lnSpc>
                        <a:spcAft>
                          <a:spcPts val="0"/>
                        </a:spcAft>
                      </a:pPr>
                      <a:r>
                        <a:rPr lang="en-GB" sz="1100" baseline="0" dirty="0" smtClean="0">
                          <a:effectLst/>
                          <a:latin typeface="Calibri"/>
                          <a:ea typeface="Calibri"/>
                          <a:cs typeface="Times New Roman"/>
                        </a:rPr>
                        <a:t>8 + 1 = 9</a:t>
                      </a:r>
                    </a:p>
                    <a:p>
                      <a:pPr algn="ctr">
                        <a:lnSpc>
                          <a:spcPct val="115000"/>
                        </a:lnSpc>
                        <a:spcAft>
                          <a:spcPts val="0"/>
                        </a:spcAft>
                      </a:pPr>
                      <a:r>
                        <a:rPr lang="en-GB" sz="1100" baseline="0" dirty="0" smtClean="0">
                          <a:effectLst/>
                          <a:latin typeface="Calibri"/>
                          <a:ea typeface="Calibri"/>
                          <a:cs typeface="Times New Roman"/>
                        </a:rPr>
                        <a:t>9 + 0 = 9</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baseline="0" dirty="0" smtClean="0">
                          <a:effectLst/>
                          <a:latin typeface="Calibri"/>
                          <a:ea typeface="Calibri"/>
                          <a:cs typeface="Times New Roman"/>
                        </a:rPr>
                        <a:t>1 + 9 = 10</a:t>
                      </a:r>
                    </a:p>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4 + 6 = 10</a:t>
                      </a: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6 + 4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9 + 1 = 10</a:t>
                      </a:r>
                    </a:p>
                    <a:p>
                      <a:pPr algn="ctr">
                        <a:lnSpc>
                          <a:spcPct val="115000"/>
                        </a:lnSpc>
                        <a:spcAft>
                          <a:spcPts val="0"/>
                        </a:spcAft>
                      </a:pPr>
                      <a:r>
                        <a:rPr lang="en-GB" sz="1100" baseline="0" dirty="0" smtClean="0">
                          <a:effectLst/>
                          <a:latin typeface="Calibri"/>
                          <a:ea typeface="Calibri"/>
                          <a:cs typeface="Times New Roman"/>
                        </a:rPr>
                        <a:t>10 + 0 = 10</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a:t>What do I </a:t>
            </a:r>
            <a:r>
              <a:rPr lang="en-GB" u="none" dirty="0"/>
              <a:t>add </a:t>
            </a:r>
            <a:r>
              <a:rPr lang="en-GB" b="0" u="none" dirty="0"/>
              <a:t>to 5 to make </a:t>
            </a:r>
            <a:r>
              <a:rPr lang="en-GB" b="0" u="none" dirty="0" smtClean="0"/>
              <a:t>10</a:t>
            </a:r>
            <a:r>
              <a:rPr lang="en-GB" b="0" u="none" dirty="0"/>
              <a:t>?</a:t>
            </a:r>
          </a:p>
          <a:p>
            <a:pPr algn="l"/>
            <a:r>
              <a:rPr lang="en-GB" b="0" u="none" dirty="0"/>
              <a:t>What is </a:t>
            </a:r>
            <a:r>
              <a:rPr lang="en-GB" b="0" u="none" dirty="0" smtClean="0"/>
              <a:t>10 </a:t>
            </a:r>
            <a:r>
              <a:rPr lang="en-GB" u="none" dirty="0"/>
              <a:t>take away </a:t>
            </a:r>
            <a:r>
              <a:rPr lang="en-GB" b="0" u="none" dirty="0"/>
              <a:t>6?</a:t>
            </a:r>
          </a:p>
          <a:p>
            <a:pPr algn="l"/>
            <a:r>
              <a:rPr lang="en-GB" b="0" u="none" dirty="0"/>
              <a:t>What is 3 </a:t>
            </a:r>
            <a:r>
              <a:rPr lang="en-GB" u="none" dirty="0"/>
              <a:t>less than </a:t>
            </a:r>
            <a:r>
              <a:rPr lang="en-GB" b="0" u="none" dirty="0" smtClean="0"/>
              <a:t>10</a:t>
            </a:r>
            <a:r>
              <a:rPr lang="en-GB" b="0" u="none" dirty="0"/>
              <a:t>?</a:t>
            </a:r>
          </a:p>
          <a:p>
            <a:pPr algn="l"/>
            <a:r>
              <a:rPr lang="en-GB" u="none" dirty="0"/>
              <a:t>How many more </a:t>
            </a:r>
            <a:r>
              <a:rPr lang="en-GB" b="0" u="none" dirty="0"/>
              <a:t>than 2</a:t>
            </a:r>
            <a:r>
              <a:rPr lang="en-GB" b="0" u="none" dirty="0" smtClean="0"/>
              <a:t> </a:t>
            </a:r>
            <a:r>
              <a:rPr lang="en-GB" b="0" u="none" dirty="0"/>
              <a:t>is </a:t>
            </a:r>
            <a:r>
              <a:rPr lang="en-GB" b="0" u="none" dirty="0" smtClean="0"/>
              <a:t>10</a:t>
            </a:r>
            <a:r>
              <a:rPr lang="en-GB" b="0" u="none" dirty="0"/>
              <a:t>?</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9</a:t>
            </a:r>
            <a:r>
              <a:rPr lang="en-GB" altLang="en-US" dirty="0" smtClean="0">
                <a:ea typeface="Calibri" pitchFamily="34" charset="0"/>
                <a:cs typeface="Times New Roman" pitchFamily="18" charset="0"/>
              </a:rPr>
              <a:t> – ⃝ = 8.</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2949547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1 </a:t>
            </a:r>
            <a:endParaRPr lang="en-GB" dirty="0"/>
          </a:p>
        </p:txBody>
      </p:sp>
      <p:sp>
        <p:nvSpPr>
          <p:cNvPr id="3" name="Text Placeholder 2"/>
          <p:cNvSpPr>
            <a:spLocks noGrp="1"/>
          </p:cNvSpPr>
          <p:nvPr>
            <p:ph type="body" sz="quarter" idx="11"/>
          </p:nvPr>
        </p:nvSpPr>
        <p:spPr/>
        <p:txBody>
          <a:bodyPr/>
          <a:lstStyle/>
          <a:p>
            <a:r>
              <a:rPr lang="en-GB" dirty="0" smtClean="0"/>
              <a:t>I know number bonds to 20.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Use number bonds to 10 (e.g. 7 + 3 = 10) to work out related number bonds to 20 (e.g. 17 + 3 = 20).</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Make collections of 20 objects. Ask questions such as, “How many more conkers would I need to make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20.</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047661519"/>
              </p:ext>
            </p:extLst>
          </p:nvPr>
        </p:nvGraphicFramePr>
        <p:xfrm>
          <a:off x="719138" y="2555877"/>
          <a:ext cx="3390900" cy="2120646"/>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+ 20 = 20</a:t>
                      </a:r>
                    </a:p>
                    <a:p>
                      <a:pPr algn="ctr">
                        <a:lnSpc>
                          <a:spcPct val="115000"/>
                        </a:lnSpc>
                        <a:spcAft>
                          <a:spcPts val="0"/>
                        </a:spcAft>
                      </a:pPr>
                      <a:r>
                        <a:rPr lang="en-GB" sz="1100" baseline="0" dirty="0" smtClean="0">
                          <a:effectLst/>
                          <a:latin typeface="Calibri"/>
                          <a:ea typeface="Calibri"/>
                          <a:cs typeface="Times New Roman"/>
                        </a:rPr>
                        <a:t>1 + 19 = 20</a:t>
                      </a:r>
                    </a:p>
                    <a:p>
                      <a:pPr algn="ctr">
                        <a:lnSpc>
                          <a:spcPct val="115000"/>
                        </a:lnSpc>
                        <a:spcAft>
                          <a:spcPts val="0"/>
                        </a:spcAft>
                      </a:pPr>
                      <a:r>
                        <a:rPr lang="en-GB" sz="1100" baseline="0" dirty="0" smtClean="0">
                          <a:effectLst/>
                          <a:latin typeface="Calibri"/>
                          <a:ea typeface="Calibri"/>
                          <a:cs typeface="Times New Roman"/>
                        </a:rPr>
                        <a:t>2 + 18 = 20</a:t>
                      </a:r>
                    </a:p>
                    <a:p>
                      <a:pPr algn="ctr">
                        <a:lnSpc>
                          <a:spcPct val="115000"/>
                        </a:lnSpc>
                        <a:spcAft>
                          <a:spcPts val="0"/>
                        </a:spcAft>
                      </a:pPr>
                      <a:r>
                        <a:rPr lang="en-GB" sz="1100" baseline="0" dirty="0" smtClean="0">
                          <a:effectLst/>
                          <a:latin typeface="Calibri"/>
                          <a:ea typeface="Calibri"/>
                          <a:cs typeface="Times New Roman"/>
                        </a:rPr>
                        <a:t>3 + 17 = 20</a:t>
                      </a:r>
                    </a:p>
                    <a:p>
                      <a:pPr algn="ctr">
                        <a:lnSpc>
                          <a:spcPct val="115000"/>
                        </a:lnSpc>
                        <a:spcAft>
                          <a:spcPts val="0"/>
                        </a:spcAft>
                      </a:pPr>
                      <a:r>
                        <a:rPr lang="en-GB" sz="1100" baseline="0" dirty="0" smtClean="0">
                          <a:effectLst/>
                          <a:latin typeface="Calibri"/>
                          <a:ea typeface="Calibri"/>
                          <a:cs typeface="Times New Roman"/>
                        </a:rPr>
                        <a:t>4 + 16 = 20</a:t>
                      </a:r>
                    </a:p>
                    <a:p>
                      <a:pPr algn="ctr">
                        <a:lnSpc>
                          <a:spcPct val="115000"/>
                        </a:lnSpc>
                        <a:spcAft>
                          <a:spcPts val="0"/>
                        </a:spcAft>
                      </a:pPr>
                      <a:r>
                        <a:rPr lang="en-GB" sz="1100" baseline="0" dirty="0" smtClean="0">
                          <a:effectLst/>
                          <a:latin typeface="Calibri"/>
                          <a:ea typeface="Calibri"/>
                          <a:cs typeface="Times New Roman"/>
                        </a:rPr>
                        <a:t>5 + 15 = 20</a:t>
                      </a:r>
                    </a:p>
                    <a:p>
                      <a:pPr algn="ctr">
                        <a:lnSpc>
                          <a:spcPct val="115000"/>
                        </a:lnSpc>
                        <a:spcAft>
                          <a:spcPts val="0"/>
                        </a:spcAft>
                      </a:pPr>
                      <a:r>
                        <a:rPr lang="en-GB" sz="1100" baseline="0" dirty="0" smtClean="0">
                          <a:effectLst/>
                          <a:latin typeface="Calibri"/>
                          <a:ea typeface="Calibri"/>
                          <a:cs typeface="Times New Roman"/>
                        </a:rPr>
                        <a:t>6 + 14 = 20</a:t>
                      </a:r>
                    </a:p>
                    <a:p>
                      <a:pPr algn="ctr">
                        <a:lnSpc>
                          <a:spcPct val="115000"/>
                        </a:lnSpc>
                        <a:spcAft>
                          <a:spcPts val="0"/>
                        </a:spcAft>
                      </a:pPr>
                      <a:r>
                        <a:rPr lang="en-GB" sz="1100" baseline="0" dirty="0" smtClean="0">
                          <a:effectLst/>
                          <a:latin typeface="Calibri"/>
                          <a:ea typeface="Calibri"/>
                          <a:cs typeface="Times New Roman"/>
                        </a:rPr>
                        <a:t>7 + 13 = 20</a:t>
                      </a:r>
                    </a:p>
                    <a:p>
                      <a:pPr algn="ctr">
                        <a:lnSpc>
                          <a:spcPct val="115000"/>
                        </a:lnSpc>
                        <a:spcAft>
                          <a:spcPts val="0"/>
                        </a:spcAft>
                      </a:pPr>
                      <a:r>
                        <a:rPr lang="en-GB" sz="1100" baseline="0" dirty="0" smtClean="0">
                          <a:effectLst/>
                          <a:latin typeface="Calibri"/>
                          <a:ea typeface="Calibri"/>
                          <a:cs typeface="Times New Roman"/>
                        </a:rPr>
                        <a:t>8 + 12 = 20</a:t>
                      </a:r>
                    </a:p>
                    <a:p>
                      <a:pPr algn="ctr">
                        <a:lnSpc>
                          <a:spcPct val="115000"/>
                        </a:lnSpc>
                        <a:spcAft>
                          <a:spcPts val="0"/>
                        </a:spcAft>
                      </a:pPr>
                      <a:r>
                        <a:rPr lang="en-GB" sz="1100" baseline="0" dirty="0" smtClean="0">
                          <a:effectLst/>
                          <a:latin typeface="Calibri"/>
                          <a:ea typeface="Calibri"/>
                          <a:cs typeface="Times New Roman"/>
                        </a:rPr>
                        <a:t>9 + 11 = 20</a:t>
                      </a:r>
                    </a:p>
                    <a:p>
                      <a:pPr algn="ctr">
                        <a:lnSpc>
                          <a:spcPct val="115000"/>
                        </a:lnSpc>
                        <a:spcAft>
                          <a:spcPts val="0"/>
                        </a:spcAft>
                      </a:pPr>
                      <a:r>
                        <a:rPr lang="en-GB" sz="1100" baseline="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19 + 1 = 20</a:t>
                      </a:r>
                    </a:p>
                    <a:p>
                      <a:pPr algn="ctr">
                        <a:lnSpc>
                          <a:spcPct val="115000"/>
                        </a:lnSpc>
                        <a:spcAft>
                          <a:spcPts val="0"/>
                        </a:spcAft>
                      </a:pPr>
                      <a:r>
                        <a:rPr lang="en-GB" sz="1100" dirty="0" smtClean="0">
                          <a:effectLst/>
                          <a:latin typeface="Calibri"/>
                          <a:ea typeface="Calibri"/>
                          <a:cs typeface="Times New Roman"/>
                        </a:rPr>
                        <a:t>18 + 2 = 20</a:t>
                      </a:r>
                    </a:p>
                    <a:p>
                      <a:pPr algn="ctr">
                        <a:lnSpc>
                          <a:spcPct val="115000"/>
                        </a:lnSpc>
                        <a:spcAft>
                          <a:spcPts val="0"/>
                        </a:spcAft>
                      </a:pPr>
                      <a:r>
                        <a:rPr lang="en-GB" sz="1100" dirty="0" smtClean="0">
                          <a:effectLst/>
                          <a:latin typeface="Calibri"/>
                          <a:ea typeface="Calibri"/>
                          <a:cs typeface="Times New Roman"/>
                        </a:rPr>
                        <a:t>17 + 3 = 20</a:t>
                      </a:r>
                    </a:p>
                    <a:p>
                      <a:pPr algn="ctr">
                        <a:lnSpc>
                          <a:spcPct val="115000"/>
                        </a:lnSpc>
                        <a:spcAft>
                          <a:spcPts val="0"/>
                        </a:spcAft>
                      </a:pPr>
                      <a:r>
                        <a:rPr lang="en-GB" sz="1100" dirty="0" smtClean="0">
                          <a:effectLst/>
                          <a:latin typeface="Calibri"/>
                          <a:ea typeface="Calibri"/>
                          <a:cs typeface="Times New Roman"/>
                        </a:rPr>
                        <a:t>16 + 4 = 20</a:t>
                      </a:r>
                    </a:p>
                    <a:p>
                      <a:pPr algn="ctr">
                        <a:lnSpc>
                          <a:spcPct val="115000"/>
                        </a:lnSpc>
                        <a:spcAft>
                          <a:spcPts val="0"/>
                        </a:spcAft>
                      </a:pPr>
                      <a:r>
                        <a:rPr lang="en-GB" sz="1100" dirty="0" smtClean="0">
                          <a:effectLst/>
                          <a:latin typeface="Calibri"/>
                          <a:ea typeface="Calibri"/>
                          <a:cs typeface="Times New Roman"/>
                        </a:rPr>
                        <a:t>15 + 5 = 20</a:t>
                      </a:r>
                    </a:p>
                    <a:p>
                      <a:pPr algn="ctr">
                        <a:lnSpc>
                          <a:spcPct val="115000"/>
                        </a:lnSpc>
                        <a:spcAft>
                          <a:spcPts val="0"/>
                        </a:spcAft>
                      </a:pPr>
                      <a:r>
                        <a:rPr lang="en-GB" sz="1100" dirty="0" smtClean="0">
                          <a:effectLst/>
                          <a:latin typeface="Calibri"/>
                          <a:ea typeface="Calibri"/>
                          <a:cs typeface="Times New Roman"/>
                        </a:rPr>
                        <a:t>14 + 6 = 20</a:t>
                      </a:r>
                    </a:p>
                    <a:p>
                      <a:pPr algn="ctr">
                        <a:lnSpc>
                          <a:spcPct val="115000"/>
                        </a:lnSpc>
                        <a:spcAft>
                          <a:spcPts val="0"/>
                        </a:spcAft>
                      </a:pPr>
                      <a:r>
                        <a:rPr lang="en-GB" sz="1100" dirty="0" smtClean="0">
                          <a:effectLst/>
                          <a:latin typeface="Calibri"/>
                          <a:ea typeface="Calibri"/>
                          <a:cs typeface="Times New Roman"/>
                        </a:rPr>
                        <a:t>13 + 7 = 20</a:t>
                      </a:r>
                    </a:p>
                    <a:p>
                      <a:pPr algn="ctr">
                        <a:lnSpc>
                          <a:spcPct val="115000"/>
                        </a:lnSpc>
                        <a:spcAft>
                          <a:spcPts val="0"/>
                        </a:spcAft>
                      </a:pPr>
                      <a:r>
                        <a:rPr lang="en-GB" sz="1100" dirty="0" smtClean="0">
                          <a:effectLst/>
                          <a:latin typeface="Calibri"/>
                          <a:ea typeface="Calibri"/>
                          <a:cs typeface="Times New Roman"/>
                        </a:rPr>
                        <a:t>12 + 8 = 20</a:t>
                      </a:r>
                    </a:p>
                    <a:p>
                      <a:pPr algn="ctr">
                        <a:lnSpc>
                          <a:spcPct val="115000"/>
                        </a:lnSpc>
                        <a:spcAft>
                          <a:spcPts val="0"/>
                        </a:spcAft>
                      </a:pPr>
                      <a:r>
                        <a:rPr lang="en-GB" sz="1100" dirty="0" smtClean="0">
                          <a:effectLst/>
                          <a:latin typeface="Calibri"/>
                          <a:ea typeface="Calibri"/>
                          <a:cs typeface="Times New Roman"/>
                        </a:rPr>
                        <a:t>11 + 9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20 – 1 = 19</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2 = 18</a:t>
                      </a:r>
                    </a:p>
                    <a:p>
                      <a:pPr algn="ctr">
                        <a:lnSpc>
                          <a:spcPct val="115000"/>
                        </a:lnSpc>
                        <a:spcAft>
                          <a:spcPts val="0"/>
                        </a:spcAft>
                      </a:pPr>
                      <a:r>
                        <a:rPr lang="en-GB" sz="1100" baseline="0" dirty="0" smtClean="0">
                          <a:effectLst/>
                          <a:latin typeface="Calibri"/>
                          <a:ea typeface="Calibri"/>
                          <a:cs typeface="Times New Roman"/>
                        </a:rPr>
                        <a:t>20 – 3 = 17</a:t>
                      </a:r>
                    </a:p>
                    <a:p>
                      <a:pPr algn="ctr">
                        <a:lnSpc>
                          <a:spcPct val="115000"/>
                        </a:lnSpc>
                        <a:spcAft>
                          <a:spcPts val="0"/>
                        </a:spcAft>
                      </a:pPr>
                      <a:r>
                        <a:rPr lang="en-GB" sz="1100" baseline="0" dirty="0" smtClean="0">
                          <a:effectLst/>
                          <a:latin typeface="Calibri"/>
                          <a:ea typeface="Calibri"/>
                          <a:cs typeface="Times New Roman"/>
                        </a:rPr>
                        <a:t>20 – 4 = 16</a:t>
                      </a:r>
                    </a:p>
                    <a:p>
                      <a:pPr algn="ctr">
                        <a:lnSpc>
                          <a:spcPct val="115000"/>
                        </a:lnSpc>
                        <a:spcAft>
                          <a:spcPts val="0"/>
                        </a:spcAft>
                      </a:pPr>
                      <a:r>
                        <a:rPr lang="en-GB" sz="1100" baseline="0" dirty="0" smtClean="0">
                          <a:effectLst/>
                          <a:latin typeface="Calibri"/>
                          <a:ea typeface="Calibri"/>
                          <a:cs typeface="Times New Roman"/>
                        </a:rPr>
                        <a:t>20 – 5 = 15</a:t>
                      </a:r>
                    </a:p>
                    <a:p>
                      <a:pPr algn="ctr">
                        <a:lnSpc>
                          <a:spcPct val="115000"/>
                        </a:lnSpc>
                        <a:spcAft>
                          <a:spcPts val="0"/>
                        </a:spcAft>
                      </a:pPr>
                      <a:r>
                        <a:rPr lang="en-GB" sz="1100" baseline="0" dirty="0" smtClean="0">
                          <a:effectLst/>
                          <a:latin typeface="Calibri"/>
                          <a:ea typeface="Calibri"/>
                          <a:cs typeface="Times New Roman"/>
                        </a:rPr>
                        <a:t>20 – 6 = 14</a:t>
                      </a:r>
                    </a:p>
                    <a:p>
                      <a:pPr algn="ctr">
                        <a:lnSpc>
                          <a:spcPct val="115000"/>
                        </a:lnSpc>
                        <a:spcAft>
                          <a:spcPts val="0"/>
                        </a:spcAft>
                      </a:pPr>
                      <a:r>
                        <a:rPr lang="en-GB" sz="1100" baseline="0" dirty="0" smtClean="0">
                          <a:effectLst/>
                          <a:latin typeface="Calibri"/>
                          <a:ea typeface="Calibri"/>
                          <a:cs typeface="Times New Roman"/>
                        </a:rPr>
                        <a:t>20 – 7 = 13</a:t>
                      </a:r>
                    </a:p>
                    <a:p>
                      <a:pPr algn="ctr">
                        <a:lnSpc>
                          <a:spcPct val="115000"/>
                        </a:lnSpc>
                        <a:spcAft>
                          <a:spcPts val="0"/>
                        </a:spcAft>
                      </a:pPr>
                      <a:r>
                        <a:rPr lang="en-GB" sz="1100" baseline="0" dirty="0" smtClean="0">
                          <a:effectLst/>
                          <a:latin typeface="Calibri"/>
                          <a:ea typeface="Calibri"/>
                          <a:cs typeface="Times New Roman"/>
                        </a:rPr>
                        <a:t>20 – 8 = 12</a:t>
                      </a:r>
                    </a:p>
                    <a:p>
                      <a:pPr algn="ctr">
                        <a:lnSpc>
                          <a:spcPct val="115000"/>
                        </a:lnSpc>
                        <a:spcAft>
                          <a:spcPts val="0"/>
                        </a:spcAft>
                      </a:pPr>
                      <a:r>
                        <a:rPr lang="en-GB" sz="1100" baseline="0" dirty="0" smtClean="0">
                          <a:effectLst/>
                          <a:latin typeface="Calibri"/>
                          <a:ea typeface="Calibri"/>
                          <a:cs typeface="Times New Roman"/>
                        </a:rPr>
                        <a:t>20 – 9 = 11</a:t>
                      </a:r>
                    </a:p>
                    <a:p>
                      <a:pPr algn="ctr">
                        <a:lnSpc>
                          <a:spcPct val="115000"/>
                        </a:lnSpc>
                        <a:spcAft>
                          <a:spcPts val="0"/>
                        </a:spcAft>
                      </a:pPr>
                      <a:r>
                        <a:rPr lang="en-GB" sz="1100" baseline="0" dirty="0" smtClean="0">
                          <a:effectLst/>
                          <a:latin typeface="Calibri"/>
                          <a:ea typeface="Calibri"/>
                          <a:cs typeface="Times New Roman"/>
                        </a:rPr>
                        <a:t>20 – 10 = 10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20 = 0</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19 = 1</a:t>
                      </a:r>
                    </a:p>
                    <a:p>
                      <a:pPr algn="ctr">
                        <a:lnSpc>
                          <a:spcPct val="115000"/>
                        </a:lnSpc>
                        <a:spcAft>
                          <a:spcPts val="0"/>
                        </a:spcAft>
                      </a:pPr>
                      <a:r>
                        <a:rPr lang="en-GB" sz="1100" baseline="0" dirty="0" smtClean="0">
                          <a:effectLst/>
                          <a:latin typeface="Calibri"/>
                          <a:ea typeface="Calibri"/>
                          <a:cs typeface="Times New Roman"/>
                        </a:rPr>
                        <a:t>20 – 18 = 2</a:t>
                      </a:r>
                    </a:p>
                    <a:p>
                      <a:pPr algn="ctr">
                        <a:lnSpc>
                          <a:spcPct val="115000"/>
                        </a:lnSpc>
                        <a:spcAft>
                          <a:spcPts val="0"/>
                        </a:spcAft>
                      </a:pPr>
                      <a:r>
                        <a:rPr lang="en-GB" sz="1100" baseline="0" dirty="0" smtClean="0">
                          <a:effectLst/>
                          <a:latin typeface="Calibri"/>
                          <a:ea typeface="Calibri"/>
                          <a:cs typeface="Times New Roman"/>
                        </a:rPr>
                        <a:t>20 – 17 = 3</a:t>
                      </a:r>
                    </a:p>
                    <a:p>
                      <a:pPr algn="ctr">
                        <a:lnSpc>
                          <a:spcPct val="115000"/>
                        </a:lnSpc>
                        <a:spcAft>
                          <a:spcPts val="0"/>
                        </a:spcAft>
                      </a:pPr>
                      <a:r>
                        <a:rPr lang="en-GB" sz="1100" baseline="0" dirty="0" smtClean="0">
                          <a:effectLst/>
                          <a:latin typeface="Calibri"/>
                          <a:ea typeface="Calibri"/>
                          <a:cs typeface="Times New Roman"/>
                        </a:rPr>
                        <a:t>20 – 16 = 4</a:t>
                      </a:r>
                    </a:p>
                    <a:p>
                      <a:pPr algn="ctr">
                        <a:lnSpc>
                          <a:spcPct val="115000"/>
                        </a:lnSpc>
                        <a:spcAft>
                          <a:spcPts val="0"/>
                        </a:spcAft>
                      </a:pPr>
                      <a:r>
                        <a:rPr lang="en-GB" sz="1100" baseline="0" dirty="0" smtClean="0">
                          <a:effectLst/>
                          <a:latin typeface="Calibri"/>
                          <a:ea typeface="Calibri"/>
                          <a:cs typeface="Times New Roman"/>
                        </a:rPr>
                        <a:t>20 – 15 = 5</a:t>
                      </a:r>
                    </a:p>
                    <a:p>
                      <a:pPr algn="ctr">
                        <a:lnSpc>
                          <a:spcPct val="115000"/>
                        </a:lnSpc>
                        <a:spcAft>
                          <a:spcPts val="0"/>
                        </a:spcAft>
                      </a:pPr>
                      <a:r>
                        <a:rPr lang="en-GB" sz="1100" baseline="0" dirty="0" smtClean="0">
                          <a:effectLst/>
                          <a:latin typeface="Calibri"/>
                          <a:ea typeface="Calibri"/>
                          <a:cs typeface="Times New Roman"/>
                        </a:rPr>
                        <a:t>20 – 14 = 6</a:t>
                      </a:r>
                    </a:p>
                    <a:p>
                      <a:pPr algn="ctr">
                        <a:lnSpc>
                          <a:spcPct val="115000"/>
                        </a:lnSpc>
                        <a:spcAft>
                          <a:spcPts val="0"/>
                        </a:spcAft>
                      </a:pPr>
                      <a:r>
                        <a:rPr lang="en-GB" sz="1100" baseline="0" dirty="0" smtClean="0">
                          <a:effectLst/>
                          <a:latin typeface="Calibri"/>
                          <a:ea typeface="Calibri"/>
                          <a:cs typeface="Times New Roman"/>
                        </a:rPr>
                        <a:t>20 – 13 = 7</a:t>
                      </a:r>
                    </a:p>
                    <a:p>
                      <a:pPr algn="ctr">
                        <a:lnSpc>
                          <a:spcPct val="115000"/>
                        </a:lnSpc>
                        <a:spcAft>
                          <a:spcPts val="0"/>
                        </a:spcAft>
                      </a:pPr>
                      <a:r>
                        <a:rPr lang="en-GB" sz="1100" baseline="0" dirty="0" smtClean="0">
                          <a:effectLst/>
                          <a:latin typeface="Calibri"/>
                          <a:ea typeface="Calibri"/>
                          <a:cs typeface="Times New Roman"/>
                        </a:rPr>
                        <a:t>20 – 12 = 8</a:t>
                      </a:r>
                    </a:p>
                    <a:p>
                      <a:pPr algn="ctr">
                        <a:lnSpc>
                          <a:spcPct val="115000"/>
                        </a:lnSpc>
                        <a:spcAft>
                          <a:spcPts val="0"/>
                        </a:spcAft>
                      </a:pPr>
                      <a:r>
                        <a:rPr lang="en-GB" sz="1100" baseline="0" dirty="0" smtClean="0">
                          <a:effectLst/>
                          <a:latin typeface="Calibri"/>
                          <a:ea typeface="Calibri"/>
                          <a:cs typeface="Times New Roman"/>
                        </a:rPr>
                        <a:t>20 – 11 = 9</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20?</a:t>
            </a:r>
          </a:p>
          <a:p>
            <a:pPr algn="l"/>
            <a:r>
              <a:rPr lang="en-GB" b="0" u="none" dirty="0" smtClean="0"/>
              <a:t>What is 20 </a:t>
            </a:r>
            <a:r>
              <a:rPr lang="en-GB" u="none" dirty="0" smtClean="0"/>
              <a:t>take away </a:t>
            </a:r>
            <a:r>
              <a:rPr lang="en-GB" b="0" u="none" dirty="0"/>
              <a:t>6</a:t>
            </a:r>
            <a:r>
              <a:rPr lang="en-GB" b="0" u="none" dirty="0" smtClean="0"/>
              <a:t>?</a:t>
            </a:r>
          </a:p>
          <a:p>
            <a:pPr algn="l"/>
            <a:r>
              <a:rPr lang="en-GB" b="0" u="none" dirty="0" smtClean="0"/>
              <a:t>What is 3 </a:t>
            </a:r>
            <a:r>
              <a:rPr lang="en-GB" u="none" dirty="0" smtClean="0"/>
              <a:t>less than </a:t>
            </a:r>
            <a:r>
              <a:rPr lang="en-GB" b="0" u="none" dirty="0" smtClean="0"/>
              <a:t>20?</a:t>
            </a:r>
          </a:p>
          <a:p>
            <a:pPr algn="l"/>
            <a:r>
              <a:rPr lang="en-GB" u="none" dirty="0" smtClean="0"/>
              <a:t>How many more </a:t>
            </a:r>
            <a:r>
              <a:rPr lang="en-GB" b="0" u="none" dirty="0" smtClean="0"/>
              <a:t>than 16 is 20?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19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20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20 – ⃝ = 8.</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4585269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2 </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2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a:t>
            </a:r>
            <a:r>
              <a:rPr lang="en-GB" altLang="en-US" dirty="0">
                <a:ea typeface="Calibri" pitchFamily="34" charset="0"/>
                <a:cs typeface="Times New Roman" pitchFamily="18" charset="0"/>
              </a:rPr>
              <a:t> – If your child knows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5 = 10, they can use this fact to work out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 = 12.</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18 divided by </a:t>
            </a:r>
            <a:r>
              <a:rPr lang="en-GB" altLang="en-US" i="1" dirty="0" smtClean="0">
                <a:ea typeface="Calibri" pitchFamily="34" charset="0"/>
                <a:cs typeface="Times New Roman" pitchFamily="18" charset="0"/>
              </a:rPr>
              <a:t>2?</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5512373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smtClean="0">
                          <a:effectLst/>
                        </a:rPr>
                        <a:t>2 </a:t>
                      </a:r>
                      <a:r>
                        <a:rPr lang="en-GB" sz="1100" dirty="0">
                          <a:effectLst/>
                        </a:rPr>
                        <a:t>× 1 = </a:t>
                      </a:r>
                      <a:r>
                        <a:rPr lang="en-GB" sz="1100" dirty="0" smtClean="0">
                          <a:effectLst/>
                        </a:rPr>
                        <a:t>2</a:t>
                      </a:r>
                      <a:endParaRPr lang="en-GB" sz="1100" dirty="0">
                        <a:effectLst/>
                      </a:endParaRPr>
                    </a:p>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4</a:t>
                      </a:r>
                    </a:p>
                    <a:p>
                      <a:pPr algn="ctr">
                        <a:lnSpc>
                          <a:spcPct val="115000"/>
                        </a:lnSpc>
                        <a:spcAft>
                          <a:spcPts val="0"/>
                        </a:spcAft>
                      </a:pPr>
                      <a:r>
                        <a:rPr lang="en-GB" sz="1100" dirty="0" smtClean="0">
                          <a:effectLst/>
                        </a:rPr>
                        <a:t>2 </a:t>
                      </a:r>
                      <a:r>
                        <a:rPr lang="en-GB" sz="1100" dirty="0">
                          <a:effectLst/>
                        </a:rPr>
                        <a:t>× 3 = 6</a:t>
                      </a:r>
                    </a:p>
                    <a:p>
                      <a:pPr algn="ctr">
                        <a:lnSpc>
                          <a:spcPct val="115000"/>
                        </a:lnSpc>
                        <a:spcAft>
                          <a:spcPts val="0"/>
                        </a:spcAft>
                      </a:pPr>
                      <a:r>
                        <a:rPr lang="en-GB" sz="1100" dirty="0" smtClean="0">
                          <a:effectLst/>
                        </a:rPr>
                        <a:t>2 </a:t>
                      </a:r>
                      <a:r>
                        <a:rPr lang="en-GB" sz="1100" dirty="0">
                          <a:effectLst/>
                        </a:rPr>
                        <a:t>× 4 = 8</a:t>
                      </a:r>
                    </a:p>
                    <a:p>
                      <a:pPr algn="ctr">
                        <a:lnSpc>
                          <a:spcPct val="115000"/>
                        </a:lnSpc>
                        <a:spcAft>
                          <a:spcPts val="0"/>
                        </a:spcAft>
                      </a:pPr>
                      <a:r>
                        <a:rPr lang="en-GB" sz="1100" dirty="0" smtClean="0">
                          <a:effectLst/>
                        </a:rPr>
                        <a:t>2 </a:t>
                      </a:r>
                      <a:r>
                        <a:rPr lang="en-GB" sz="1100" dirty="0">
                          <a:effectLst/>
                        </a:rPr>
                        <a:t>× 5 = 10</a:t>
                      </a:r>
                    </a:p>
                    <a:p>
                      <a:pPr algn="ctr">
                        <a:lnSpc>
                          <a:spcPct val="115000"/>
                        </a:lnSpc>
                        <a:spcAft>
                          <a:spcPts val="0"/>
                        </a:spcAft>
                      </a:pPr>
                      <a:r>
                        <a:rPr lang="en-GB" sz="1100" dirty="0" smtClean="0">
                          <a:effectLst/>
                        </a:rPr>
                        <a:t>2 </a:t>
                      </a:r>
                      <a:r>
                        <a:rPr lang="en-GB" sz="1100" dirty="0">
                          <a:effectLst/>
                        </a:rPr>
                        <a:t>× 6 = 12</a:t>
                      </a:r>
                    </a:p>
                    <a:p>
                      <a:pPr algn="ctr">
                        <a:lnSpc>
                          <a:spcPct val="115000"/>
                        </a:lnSpc>
                        <a:spcAft>
                          <a:spcPts val="0"/>
                        </a:spcAft>
                      </a:pPr>
                      <a:r>
                        <a:rPr lang="en-GB" sz="1100" dirty="0" smtClean="0">
                          <a:effectLst/>
                        </a:rPr>
                        <a:t>2 </a:t>
                      </a:r>
                      <a:r>
                        <a:rPr lang="en-GB" sz="1100" dirty="0">
                          <a:effectLst/>
                        </a:rPr>
                        <a:t>× 7 = 14</a:t>
                      </a:r>
                    </a:p>
                    <a:p>
                      <a:pPr algn="ctr">
                        <a:lnSpc>
                          <a:spcPct val="115000"/>
                        </a:lnSpc>
                        <a:spcAft>
                          <a:spcPts val="0"/>
                        </a:spcAft>
                      </a:pPr>
                      <a:r>
                        <a:rPr lang="en-GB" sz="1100" dirty="0" smtClean="0">
                          <a:effectLst/>
                        </a:rPr>
                        <a:t>2 </a:t>
                      </a:r>
                      <a:r>
                        <a:rPr lang="en-GB" sz="1100" dirty="0">
                          <a:effectLst/>
                        </a:rPr>
                        <a:t>× 8 = 16</a:t>
                      </a:r>
                    </a:p>
                    <a:p>
                      <a:pPr algn="ctr">
                        <a:lnSpc>
                          <a:spcPct val="115000"/>
                        </a:lnSpc>
                        <a:spcAft>
                          <a:spcPts val="0"/>
                        </a:spcAft>
                      </a:pPr>
                      <a:r>
                        <a:rPr lang="en-GB" sz="1100" dirty="0" smtClean="0">
                          <a:effectLst/>
                        </a:rPr>
                        <a:t>2 </a:t>
                      </a:r>
                      <a:r>
                        <a:rPr lang="en-GB" sz="1100" dirty="0">
                          <a:effectLst/>
                        </a:rPr>
                        <a:t>× 9 = 18</a:t>
                      </a:r>
                    </a:p>
                    <a:p>
                      <a:pPr algn="ctr">
                        <a:lnSpc>
                          <a:spcPct val="115000"/>
                        </a:lnSpc>
                        <a:spcAft>
                          <a:spcPts val="0"/>
                        </a:spcAft>
                      </a:pPr>
                      <a:r>
                        <a:rPr lang="en-GB" sz="1100" dirty="0" smtClean="0">
                          <a:effectLst/>
                        </a:rPr>
                        <a:t>2 </a:t>
                      </a:r>
                      <a:r>
                        <a:rPr lang="en-GB" sz="1100" dirty="0">
                          <a:effectLst/>
                        </a:rPr>
                        <a:t>× 10 = 20</a:t>
                      </a:r>
                    </a:p>
                    <a:p>
                      <a:pPr algn="ctr">
                        <a:lnSpc>
                          <a:spcPct val="115000"/>
                        </a:lnSpc>
                        <a:spcAft>
                          <a:spcPts val="0"/>
                        </a:spcAft>
                      </a:pPr>
                      <a:r>
                        <a:rPr lang="en-GB" sz="1100" dirty="0" smtClean="0">
                          <a:effectLst/>
                        </a:rPr>
                        <a:t>2 </a:t>
                      </a:r>
                      <a:r>
                        <a:rPr lang="en-GB" sz="1100" dirty="0">
                          <a:effectLst/>
                        </a:rPr>
                        <a:t>× 11 = 22</a:t>
                      </a:r>
                    </a:p>
                    <a:p>
                      <a:pPr algn="ctr">
                        <a:lnSpc>
                          <a:spcPct val="115000"/>
                        </a:lnSpc>
                        <a:spcAft>
                          <a:spcPts val="0"/>
                        </a:spcAft>
                      </a:pPr>
                      <a:r>
                        <a:rPr lang="en-GB" sz="1100" dirty="0" smtClean="0">
                          <a:effectLst/>
                        </a:rPr>
                        <a:t>2 </a:t>
                      </a:r>
                      <a:r>
                        <a:rPr lang="en-GB" sz="1100" dirty="0">
                          <a:effectLst/>
                        </a:rPr>
                        <a:t>× 12 = 24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1</a:t>
                      </a:r>
                    </a:p>
                    <a:p>
                      <a:pPr algn="ctr">
                        <a:lnSpc>
                          <a:spcPct val="115000"/>
                        </a:lnSpc>
                        <a:spcAft>
                          <a:spcPts val="0"/>
                        </a:spcAft>
                      </a:pPr>
                      <a:r>
                        <a:rPr lang="en-GB" sz="1100" dirty="0">
                          <a:effectLst/>
                        </a:rPr>
                        <a:t>4 ÷ </a:t>
                      </a:r>
                      <a:r>
                        <a:rPr lang="en-GB" sz="1100" dirty="0" smtClean="0">
                          <a:effectLst/>
                        </a:rPr>
                        <a:t>2 </a:t>
                      </a:r>
                      <a:r>
                        <a:rPr lang="en-GB" sz="1100" dirty="0">
                          <a:effectLst/>
                        </a:rPr>
                        <a:t>= </a:t>
                      </a:r>
                      <a:r>
                        <a:rPr lang="en-GB" sz="1100" dirty="0" smtClean="0">
                          <a:effectLst/>
                        </a:rPr>
                        <a:t>2</a:t>
                      </a:r>
                      <a:endParaRPr lang="en-GB" sz="1100" dirty="0">
                        <a:effectLst/>
                      </a:endParaRPr>
                    </a:p>
                    <a:p>
                      <a:pPr algn="ctr">
                        <a:lnSpc>
                          <a:spcPct val="115000"/>
                        </a:lnSpc>
                        <a:spcAft>
                          <a:spcPts val="0"/>
                        </a:spcAft>
                      </a:pPr>
                      <a:r>
                        <a:rPr lang="en-GB" sz="1100" dirty="0">
                          <a:effectLst/>
                        </a:rPr>
                        <a:t>6 ÷ </a:t>
                      </a:r>
                      <a:r>
                        <a:rPr lang="en-GB" sz="1100" dirty="0" smtClean="0">
                          <a:effectLst/>
                        </a:rPr>
                        <a:t>2 </a:t>
                      </a:r>
                      <a:r>
                        <a:rPr lang="en-GB" sz="1100" dirty="0">
                          <a:effectLst/>
                        </a:rPr>
                        <a:t>= 3</a:t>
                      </a:r>
                    </a:p>
                    <a:p>
                      <a:pPr algn="ctr">
                        <a:lnSpc>
                          <a:spcPct val="115000"/>
                        </a:lnSpc>
                        <a:spcAft>
                          <a:spcPts val="0"/>
                        </a:spcAft>
                      </a:pPr>
                      <a:r>
                        <a:rPr lang="en-GB" sz="1100" dirty="0">
                          <a:effectLst/>
                        </a:rPr>
                        <a:t>8 ÷ </a:t>
                      </a:r>
                      <a:r>
                        <a:rPr lang="en-GB" sz="1100" dirty="0" smtClean="0">
                          <a:effectLst/>
                        </a:rPr>
                        <a:t>2 </a:t>
                      </a:r>
                      <a:r>
                        <a:rPr lang="en-GB" sz="1100" dirty="0">
                          <a:effectLst/>
                        </a:rPr>
                        <a:t>= 4</a:t>
                      </a:r>
                    </a:p>
                    <a:p>
                      <a:pPr algn="ctr">
                        <a:lnSpc>
                          <a:spcPct val="115000"/>
                        </a:lnSpc>
                        <a:spcAft>
                          <a:spcPts val="0"/>
                        </a:spcAft>
                      </a:pPr>
                      <a:r>
                        <a:rPr lang="en-GB" sz="1100" dirty="0">
                          <a:effectLst/>
                        </a:rPr>
                        <a:t>10 ÷ </a:t>
                      </a:r>
                      <a:r>
                        <a:rPr lang="en-GB" sz="1100" dirty="0" smtClean="0">
                          <a:effectLst/>
                        </a:rPr>
                        <a:t>2 </a:t>
                      </a:r>
                      <a:r>
                        <a:rPr lang="en-GB" sz="1100" dirty="0">
                          <a:effectLst/>
                        </a:rPr>
                        <a:t>= 5</a:t>
                      </a:r>
                    </a:p>
                    <a:p>
                      <a:pPr algn="ctr">
                        <a:lnSpc>
                          <a:spcPct val="115000"/>
                        </a:lnSpc>
                        <a:spcAft>
                          <a:spcPts val="0"/>
                        </a:spcAft>
                      </a:pPr>
                      <a:r>
                        <a:rPr lang="en-GB" sz="1100" dirty="0">
                          <a:effectLst/>
                        </a:rPr>
                        <a:t>12 ÷ </a:t>
                      </a:r>
                      <a:r>
                        <a:rPr lang="en-GB" sz="1100" dirty="0" smtClean="0">
                          <a:effectLst/>
                        </a:rPr>
                        <a:t>2 </a:t>
                      </a:r>
                      <a:r>
                        <a:rPr lang="en-GB" sz="1100" dirty="0">
                          <a:effectLst/>
                        </a:rPr>
                        <a:t>= 6</a:t>
                      </a:r>
                    </a:p>
                    <a:p>
                      <a:pPr algn="ctr">
                        <a:lnSpc>
                          <a:spcPct val="115000"/>
                        </a:lnSpc>
                        <a:spcAft>
                          <a:spcPts val="0"/>
                        </a:spcAft>
                      </a:pPr>
                      <a:r>
                        <a:rPr lang="en-GB" sz="1100" dirty="0">
                          <a:effectLst/>
                        </a:rPr>
                        <a:t>14 ÷ </a:t>
                      </a:r>
                      <a:r>
                        <a:rPr lang="en-GB" sz="1100" dirty="0" smtClean="0">
                          <a:effectLst/>
                        </a:rPr>
                        <a:t>2 </a:t>
                      </a:r>
                      <a:r>
                        <a:rPr lang="en-GB" sz="1100" dirty="0">
                          <a:effectLst/>
                        </a:rPr>
                        <a:t>= 7</a:t>
                      </a:r>
                    </a:p>
                    <a:p>
                      <a:pPr algn="ctr">
                        <a:lnSpc>
                          <a:spcPct val="115000"/>
                        </a:lnSpc>
                        <a:spcAft>
                          <a:spcPts val="0"/>
                        </a:spcAft>
                      </a:pPr>
                      <a:r>
                        <a:rPr lang="en-GB" sz="1100" dirty="0">
                          <a:effectLst/>
                        </a:rPr>
                        <a:t>16 ÷ </a:t>
                      </a:r>
                      <a:r>
                        <a:rPr lang="en-GB" sz="1100" dirty="0" smtClean="0">
                          <a:effectLst/>
                        </a:rPr>
                        <a:t>2 </a:t>
                      </a:r>
                      <a:r>
                        <a:rPr lang="en-GB" sz="1100" dirty="0">
                          <a:effectLst/>
                        </a:rPr>
                        <a:t>= 8</a:t>
                      </a:r>
                    </a:p>
                    <a:p>
                      <a:pPr algn="ctr">
                        <a:lnSpc>
                          <a:spcPct val="115000"/>
                        </a:lnSpc>
                        <a:spcAft>
                          <a:spcPts val="0"/>
                        </a:spcAft>
                      </a:pPr>
                      <a:r>
                        <a:rPr lang="en-GB" sz="1100" dirty="0">
                          <a:effectLst/>
                        </a:rPr>
                        <a:t>18 ÷ </a:t>
                      </a:r>
                      <a:r>
                        <a:rPr lang="en-GB" sz="1100" dirty="0" smtClean="0">
                          <a:effectLst/>
                        </a:rPr>
                        <a:t>2 </a:t>
                      </a:r>
                      <a:r>
                        <a:rPr lang="en-GB" sz="1100" dirty="0">
                          <a:effectLst/>
                        </a:rPr>
                        <a:t>= 9</a:t>
                      </a:r>
                    </a:p>
                    <a:p>
                      <a:pPr algn="ctr">
                        <a:lnSpc>
                          <a:spcPct val="115000"/>
                        </a:lnSpc>
                        <a:spcAft>
                          <a:spcPts val="0"/>
                        </a:spcAft>
                      </a:pPr>
                      <a:r>
                        <a:rPr lang="en-GB" sz="1100" dirty="0">
                          <a:effectLst/>
                        </a:rPr>
                        <a:t>20 ÷ </a:t>
                      </a:r>
                      <a:r>
                        <a:rPr lang="en-GB" sz="1100" dirty="0" smtClean="0">
                          <a:effectLst/>
                        </a:rPr>
                        <a:t>2 </a:t>
                      </a:r>
                      <a:r>
                        <a:rPr lang="en-GB" sz="1100" dirty="0">
                          <a:effectLst/>
                        </a:rPr>
                        <a:t>= 10</a:t>
                      </a:r>
                    </a:p>
                    <a:p>
                      <a:pPr algn="ctr">
                        <a:lnSpc>
                          <a:spcPct val="115000"/>
                        </a:lnSpc>
                        <a:spcAft>
                          <a:spcPts val="0"/>
                        </a:spcAft>
                      </a:pPr>
                      <a:r>
                        <a:rPr lang="en-GB" sz="1100" dirty="0">
                          <a:effectLst/>
                        </a:rPr>
                        <a:t>22 ÷ </a:t>
                      </a:r>
                      <a:r>
                        <a:rPr lang="en-GB" sz="1100" dirty="0" smtClean="0">
                          <a:effectLst/>
                        </a:rPr>
                        <a:t>2 </a:t>
                      </a:r>
                      <a:r>
                        <a:rPr lang="en-GB" sz="1100" dirty="0">
                          <a:effectLst/>
                        </a:rPr>
                        <a:t>= 11</a:t>
                      </a:r>
                    </a:p>
                    <a:p>
                      <a:pPr algn="ctr">
                        <a:lnSpc>
                          <a:spcPct val="115000"/>
                        </a:lnSpc>
                        <a:spcAft>
                          <a:spcPts val="0"/>
                        </a:spcAft>
                      </a:pPr>
                      <a:r>
                        <a:rPr lang="en-GB" sz="1100" dirty="0">
                          <a:effectLst/>
                        </a:rPr>
                        <a:t>24 ÷ </a:t>
                      </a:r>
                      <a:r>
                        <a:rPr lang="en-GB" sz="1100" dirty="0" smtClean="0">
                          <a:effectLst/>
                        </a:rPr>
                        <a:t>2 </a:t>
                      </a:r>
                      <a:r>
                        <a:rPr lang="en-GB" sz="1100" dirty="0">
                          <a:effectLst/>
                        </a:rPr>
                        <a:t>= </a:t>
                      </a:r>
                      <a:r>
                        <a:rPr lang="en-GB" sz="1100" dirty="0" smtClean="0">
                          <a:effectLst/>
                        </a:rPr>
                        <a:t>12</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2 </a:t>
            </a:r>
            <a:r>
              <a:rPr lang="en-GB" u="none" dirty="0" smtClean="0"/>
              <a:t>multiplied by </a:t>
            </a:r>
            <a:r>
              <a:rPr lang="en-GB" b="0" u="none" dirty="0" smtClean="0"/>
              <a:t>7?</a:t>
            </a:r>
          </a:p>
          <a:p>
            <a:pPr algn="l"/>
            <a:r>
              <a:rPr lang="en-GB" b="0" u="none" dirty="0" smtClean="0"/>
              <a:t>What is 2</a:t>
            </a:r>
            <a:r>
              <a:rPr lang="en-GB" u="none" dirty="0" smtClean="0"/>
              <a:t> times </a:t>
            </a:r>
            <a:r>
              <a:rPr lang="en-GB" b="0" u="none" dirty="0" smtClean="0"/>
              <a:t>9?</a:t>
            </a:r>
          </a:p>
          <a:p>
            <a:pPr algn="l"/>
            <a:r>
              <a:rPr lang="en-GB" b="0" u="none" dirty="0" smtClean="0"/>
              <a:t>What is 12 </a:t>
            </a:r>
            <a:r>
              <a:rPr lang="en-GB" u="none" dirty="0" smtClean="0"/>
              <a:t>divided by </a:t>
            </a:r>
            <a:r>
              <a:rPr lang="en-GB" b="0" u="none" dirty="0" smtClean="0"/>
              <a:t>2?</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 = 8 or ⃝ ÷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a:t>
            </a:r>
          </a:p>
          <a:p>
            <a:endParaRPr lang="en-GB" dirty="0"/>
          </a:p>
        </p:txBody>
      </p:sp>
    </p:spTree>
    <p:extLst>
      <p:ext uri="{BB962C8B-B14F-4D97-AF65-F5344CB8AC3E}">
        <p14:creationId xmlns:p14="http://schemas.microsoft.com/office/powerpoint/2010/main" val="1601575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1</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20.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Encourage your child to find the connection between the 2 times table and double facts.</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Ping Pong</a:t>
            </a:r>
            <a:r>
              <a:rPr lang="en-GB" altLang="en-US" dirty="0" smtClean="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825637145"/>
              </p:ext>
            </p:extLst>
          </p:nvPr>
        </p:nvGraphicFramePr>
        <p:xfrm>
          <a:off x="719138" y="2555877"/>
          <a:ext cx="3390900" cy="2376163"/>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376163">
                <a:tc>
                  <a:txBody>
                    <a:bodyPr/>
                    <a:lstStyle/>
                    <a:p>
                      <a:pPr algn="ctr">
                        <a:lnSpc>
                          <a:spcPct val="115000"/>
                        </a:lnSpc>
                        <a:spcAft>
                          <a:spcPts val="0"/>
                        </a:spcAft>
                      </a:pPr>
                      <a:r>
                        <a:rPr lang="en-GB" sz="1100" dirty="0" smtClean="0">
                          <a:effectLst/>
                          <a:latin typeface="Calibri"/>
                          <a:ea typeface="Calibri"/>
                          <a:cs typeface="Times New Roman"/>
                        </a:rPr>
                        <a:t>0 + 0 = 0</a:t>
                      </a:r>
                    </a:p>
                    <a:p>
                      <a:pPr algn="ctr">
                        <a:lnSpc>
                          <a:spcPct val="115000"/>
                        </a:lnSpc>
                        <a:spcAft>
                          <a:spcPts val="0"/>
                        </a:spcAft>
                      </a:pPr>
                      <a:r>
                        <a:rPr lang="en-GB" sz="1100" dirty="0" smtClean="0">
                          <a:effectLst/>
                          <a:latin typeface="Calibri"/>
                          <a:ea typeface="Calibri"/>
                          <a:cs typeface="Times New Roman"/>
                        </a:rPr>
                        <a:t>1 + 1 = 1</a:t>
                      </a:r>
                    </a:p>
                    <a:p>
                      <a:pPr algn="ctr">
                        <a:lnSpc>
                          <a:spcPct val="115000"/>
                        </a:lnSpc>
                        <a:spcAft>
                          <a:spcPts val="0"/>
                        </a:spcAft>
                      </a:pPr>
                      <a:r>
                        <a:rPr lang="en-GB" sz="1100" dirty="0" smtClean="0">
                          <a:effectLst/>
                          <a:latin typeface="Calibri"/>
                          <a:ea typeface="Calibri"/>
                          <a:cs typeface="Times New Roman"/>
                        </a:rPr>
                        <a:t>2 + 2 = 4</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+ 4 = 8</a:t>
                      </a:r>
                    </a:p>
                    <a:p>
                      <a:pPr algn="ctr">
                        <a:lnSpc>
                          <a:spcPct val="115000"/>
                        </a:lnSpc>
                        <a:spcAft>
                          <a:spcPts val="0"/>
                        </a:spcAft>
                      </a:pPr>
                      <a:r>
                        <a:rPr lang="en-GB" sz="1100" dirty="0" smtClean="0">
                          <a:effectLst/>
                          <a:latin typeface="Calibri"/>
                          <a:ea typeface="Calibri"/>
                          <a:cs typeface="Times New Roman"/>
                        </a:rPr>
                        <a:t>5 + 5 = 10</a:t>
                      </a:r>
                    </a:p>
                    <a:p>
                      <a:pPr algn="ctr">
                        <a:lnSpc>
                          <a:spcPct val="115000"/>
                        </a:lnSpc>
                        <a:spcAft>
                          <a:spcPts val="0"/>
                        </a:spcAft>
                      </a:pPr>
                      <a:r>
                        <a:rPr lang="en-GB" sz="1100" dirty="0" smtClean="0">
                          <a:effectLst/>
                          <a:latin typeface="Calibri"/>
                          <a:ea typeface="Calibri"/>
                          <a:cs typeface="Times New Roman"/>
                        </a:rPr>
                        <a:t>6 + 6 = 12</a:t>
                      </a:r>
                    </a:p>
                    <a:p>
                      <a:pPr algn="ctr">
                        <a:lnSpc>
                          <a:spcPct val="115000"/>
                        </a:lnSpc>
                        <a:spcAft>
                          <a:spcPts val="0"/>
                        </a:spcAft>
                      </a:pPr>
                      <a:r>
                        <a:rPr lang="en-GB" sz="1100" dirty="0" smtClean="0">
                          <a:effectLst/>
                          <a:latin typeface="Calibri"/>
                          <a:ea typeface="Calibri"/>
                          <a:cs typeface="Times New Roman"/>
                        </a:rPr>
                        <a:t>7 + 7 = 14</a:t>
                      </a:r>
                    </a:p>
                    <a:p>
                      <a:pPr algn="ctr">
                        <a:lnSpc>
                          <a:spcPct val="115000"/>
                        </a:lnSpc>
                        <a:spcAft>
                          <a:spcPts val="0"/>
                        </a:spcAft>
                      </a:pPr>
                      <a:r>
                        <a:rPr lang="en-GB" sz="1100" dirty="0" smtClean="0">
                          <a:effectLst/>
                          <a:latin typeface="Calibri"/>
                          <a:ea typeface="Calibri"/>
                          <a:cs typeface="Times New Roman"/>
                        </a:rPr>
                        <a:t>8 + 8 = 16</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r>
                        <a:rPr lang="en-GB" sz="110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½ of 0 = 0</a:t>
                      </a:r>
                    </a:p>
                    <a:p>
                      <a:pPr algn="ctr">
                        <a:lnSpc>
                          <a:spcPct val="115000"/>
                        </a:lnSpc>
                        <a:spcAft>
                          <a:spcPts val="0"/>
                        </a:spcAft>
                      </a:pPr>
                      <a:r>
                        <a:rPr lang="en-GB" sz="1100" dirty="0" smtClean="0">
                          <a:effectLst/>
                          <a:latin typeface="Calibri"/>
                          <a:ea typeface="Calibri"/>
                          <a:cs typeface="Times New Roman"/>
                        </a:rPr>
                        <a:t>½ of 2 = 1</a:t>
                      </a:r>
                    </a:p>
                    <a:p>
                      <a:pPr algn="ctr">
                        <a:lnSpc>
                          <a:spcPct val="115000"/>
                        </a:lnSpc>
                        <a:spcAft>
                          <a:spcPts val="0"/>
                        </a:spcAft>
                      </a:pPr>
                      <a:r>
                        <a:rPr lang="en-GB" sz="1100" dirty="0" smtClean="0">
                          <a:effectLst/>
                          <a:latin typeface="Calibri"/>
                          <a:ea typeface="Calibri"/>
                          <a:cs typeface="Times New Roman"/>
                        </a:rPr>
                        <a:t>½ of 4 = 2</a:t>
                      </a:r>
                    </a:p>
                    <a:p>
                      <a:pPr algn="ctr">
                        <a:lnSpc>
                          <a:spcPct val="115000"/>
                        </a:lnSpc>
                        <a:spcAft>
                          <a:spcPts val="0"/>
                        </a:spcAft>
                      </a:pPr>
                      <a:r>
                        <a:rPr lang="en-GB" sz="1100" dirty="0" smtClean="0">
                          <a:effectLst/>
                          <a:latin typeface="Calibri"/>
                          <a:ea typeface="Calibri"/>
                          <a:cs typeface="Times New Roman"/>
                        </a:rPr>
                        <a:t>½ of 6 = 3</a:t>
                      </a:r>
                    </a:p>
                    <a:p>
                      <a:pPr algn="ctr">
                        <a:lnSpc>
                          <a:spcPct val="115000"/>
                        </a:lnSpc>
                        <a:spcAft>
                          <a:spcPts val="0"/>
                        </a:spcAft>
                      </a:pPr>
                      <a:r>
                        <a:rPr lang="en-GB" sz="1100" dirty="0" smtClean="0">
                          <a:effectLst/>
                          <a:latin typeface="Calibri"/>
                          <a:ea typeface="Calibri"/>
                          <a:cs typeface="Times New Roman"/>
                        </a:rPr>
                        <a:t>½ of 8 = 4</a:t>
                      </a:r>
                    </a:p>
                    <a:p>
                      <a:pPr algn="ctr">
                        <a:lnSpc>
                          <a:spcPct val="115000"/>
                        </a:lnSpc>
                        <a:spcAft>
                          <a:spcPts val="0"/>
                        </a:spcAft>
                      </a:pPr>
                      <a:r>
                        <a:rPr lang="en-GB" sz="1100" dirty="0" smtClean="0">
                          <a:effectLst/>
                          <a:latin typeface="Calibri"/>
                          <a:ea typeface="Calibri"/>
                          <a:cs typeface="Times New Roman"/>
                        </a:rPr>
                        <a:t>½ of 10 = 5</a:t>
                      </a:r>
                    </a:p>
                    <a:p>
                      <a:pPr algn="ctr">
                        <a:lnSpc>
                          <a:spcPct val="115000"/>
                        </a:lnSpc>
                        <a:spcAft>
                          <a:spcPts val="0"/>
                        </a:spcAft>
                      </a:pPr>
                      <a:r>
                        <a:rPr lang="en-GB" sz="1100" dirty="0" smtClean="0">
                          <a:effectLst/>
                          <a:latin typeface="Calibri"/>
                          <a:ea typeface="Calibri"/>
                          <a:cs typeface="Times New Roman"/>
                        </a:rPr>
                        <a:t>½ of 12 = 6</a:t>
                      </a:r>
                    </a:p>
                    <a:p>
                      <a:pPr algn="ctr">
                        <a:lnSpc>
                          <a:spcPct val="115000"/>
                        </a:lnSpc>
                        <a:spcAft>
                          <a:spcPts val="0"/>
                        </a:spcAft>
                      </a:pPr>
                      <a:r>
                        <a:rPr lang="en-GB" sz="1100" dirty="0" smtClean="0">
                          <a:effectLst/>
                          <a:latin typeface="Calibri"/>
                          <a:ea typeface="Calibri"/>
                          <a:cs typeface="Times New Roman"/>
                        </a:rPr>
                        <a:t>½ of 14 = 7</a:t>
                      </a:r>
                    </a:p>
                    <a:p>
                      <a:pPr algn="ctr">
                        <a:lnSpc>
                          <a:spcPct val="115000"/>
                        </a:lnSpc>
                        <a:spcAft>
                          <a:spcPts val="0"/>
                        </a:spcAft>
                      </a:pPr>
                      <a:r>
                        <a:rPr lang="en-GB" sz="1100" dirty="0" smtClean="0">
                          <a:effectLst/>
                          <a:latin typeface="Calibri"/>
                          <a:ea typeface="Calibri"/>
                          <a:cs typeface="Times New Roman"/>
                        </a:rPr>
                        <a:t>½ of 16 = 8</a:t>
                      </a:r>
                    </a:p>
                    <a:p>
                      <a:pPr algn="ctr">
                        <a:lnSpc>
                          <a:spcPct val="115000"/>
                        </a:lnSpc>
                        <a:spcAft>
                          <a:spcPts val="0"/>
                        </a:spcAft>
                      </a:pPr>
                      <a:r>
                        <a:rPr lang="en-GB" sz="1100" dirty="0" smtClean="0">
                          <a:effectLst/>
                          <a:latin typeface="Calibri"/>
                          <a:ea typeface="Calibri"/>
                          <a:cs typeface="Times New Roman"/>
                        </a:rPr>
                        <a:t>½ of 18 = 9</a:t>
                      </a:r>
                    </a:p>
                    <a:p>
                      <a:pPr algn="ctr">
                        <a:lnSpc>
                          <a:spcPct val="115000"/>
                        </a:lnSpc>
                        <a:spcAft>
                          <a:spcPts val="0"/>
                        </a:spcAft>
                      </a:pPr>
                      <a:r>
                        <a:rPr lang="en-GB" sz="1100" dirty="0" smtClean="0">
                          <a:effectLst/>
                          <a:latin typeface="Calibri"/>
                          <a:ea typeface="Calibri"/>
                          <a:cs typeface="Times New Roman"/>
                        </a:rPr>
                        <a:t>½ of 20 = 10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11 + 11 = 22</a:t>
                      </a:r>
                    </a:p>
                    <a:p>
                      <a:pPr algn="ctr">
                        <a:lnSpc>
                          <a:spcPct val="115000"/>
                        </a:lnSpc>
                        <a:spcAft>
                          <a:spcPts val="0"/>
                        </a:spcAft>
                      </a:pPr>
                      <a:r>
                        <a:rPr lang="en-GB" sz="1100" dirty="0" smtClean="0">
                          <a:effectLst/>
                          <a:latin typeface="Calibri"/>
                          <a:ea typeface="Calibri"/>
                          <a:cs typeface="Times New Roman"/>
                        </a:rPr>
                        <a:t>12</a:t>
                      </a:r>
                      <a:r>
                        <a:rPr lang="en-GB" sz="1100" baseline="0" dirty="0" smtClean="0">
                          <a:effectLst/>
                          <a:latin typeface="Calibri"/>
                          <a:ea typeface="Calibri"/>
                          <a:cs typeface="Times New Roman"/>
                        </a:rPr>
                        <a:t> + 12 = 24</a:t>
                      </a:r>
                    </a:p>
                    <a:p>
                      <a:pPr algn="ctr">
                        <a:lnSpc>
                          <a:spcPct val="115000"/>
                        </a:lnSpc>
                        <a:spcAft>
                          <a:spcPts val="0"/>
                        </a:spcAft>
                      </a:pPr>
                      <a:r>
                        <a:rPr lang="en-GB" sz="1100" baseline="0" dirty="0" smtClean="0">
                          <a:effectLst/>
                          <a:latin typeface="Calibri"/>
                          <a:ea typeface="Calibri"/>
                          <a:cs typeface="Times New Roman"/>
                        </a:rPr>
                        <a:t>13 + 13 = 26</a:t>
                      </a:r>
                    </a:p>
                    <a:p>
                      <a:pPr algn="ctr">
                        <a:lnSpc>
                          <a:spcPct val="115000"/>
                        </a:lnSpc>
                        <a:spcAft>
                          <a:spcPts val="0"/>
                        </a:spcAft>
                      </a:pPr>
                      <a:r>
                        <a:rPr lang="en-GB" sz="1100" baseline="0" dirty="0" smtClean="0">
                          <a:effectLst/>
                          <a:latin typeface="Calibri"/>
                          <a:ea typeface="Calibri"/>
                          <a:cs typeface="Times New Roman"/>
                        </a:rPr>
                        <a:t>14 + 14 = 28</a:t>
                      </a:r>
                    </a:p>
                    <a:p>
                      <a:pPr algn="ctr">
                        <a:lnSpc>
                          <a:spcPct val="115000"/>
                        </a:lnSpc>
                        <a:spcAft>
                          <a:spcPts val="0"/>
                        </a:spcAft>
                      </a:pPr>
                      <a:r>
                        <a:rPr lang="en-GB" sz="1100" baseline="0" dirty="0" smtClean="0">
                          <a:effectLst/>
                          <a:latin typeface="Calibri"/>
                          <a:ea typeface="Calibri"/>
                          <a:cs typeface="Times New Roman"/>
                        </a:rPr>
                        <a:t>15 + 15 = 30</a:t>
                      </a:r>
                    </a:p>
                    <a:p>
                      <a:pPr algn="ctr">
                        <a:lnSpc>
                          <a:spcPct val="115000"/>
                        </a:lnSpc>
                        <a:spcAft>
                          <a:spcPts val="0"/>
                        </a:spcAft>
                      </a:pPr>
                      <a:r>
                        <a:rPr lang="en-GB" sz="1100" baseline="0" dirty="0" smtClean="0">
                          <a:effectLst/>
                          <a:latin typeface="Calibri"/>
                          <a:ea typeface="Calibri"/>
                          <a:cs typeface="Times New Roman"/>
                        </a:rPr>
                        <a:t>16 + 16 = 32</a:t>
                      </a:r>
                    </a:p>
                    <a:p>
                      <a:pPr algn="ctr">
                        <a:lnSpc>
                          <a:spcPct val="115000"/>
                        </a:lnSpc>
                        <a:spcAft>
                          <a:spcPts val="0"/>
                        </a:spcAft>
                      </a:pPr>
                      <a:r>
                        <a:rPr lang="en-GB" sz="1100" baseline="0" dirty="0" smtClean="0">
                          <a:effectLst/>
                          <a:latin typeface="Calibri"/>
                          <a:ea typeface="Calibri"/>
                          <a:cs typeface="Times New Roman"/>
                        </a:rPr>
                        <a:t>17 + 17 = 34</a:t>
                      </a:r>
                    </a:p>
                    <a:p>
                      <a:pPr algn="ctr">
                        <a:lnSpc>
                          <a:spcPct val="115000"/>
                        </a:lnSpc>
                        <a:spcAft>
                          <a:spcPts val="0"/>
                        </a:spcAft>
                      </a:pPr>
                      <a:r>
                        <a:rPr lang="en-GB" sz="1100" baseline="0" dirty="0" smtClean="0">
                          <a:effectLst/>
                          <a:latin typeface="Calibri"/>
                          <a:ea typeface="Calibri"/>
                          <a:cs typeface="Times New Roman"/>
                        </a:rPr>
                        <a:t>18 + 18 = 36</a:t>
                      </a:r>
                    </a:p>
                    <a:p>
                      <a:pPr algn="ctr">
                        <a:lnSpc>
                          <a:spcPct val="115000"/>
                        </a:lnSpc>
                        <a:spcAft>
                          <a:spcPts val="0"/>
                        </a:spcAft>
                      </a:pPr>
                      <a:r>
                        <a:rPr lang="en-GB" sz="1100" baseline="0" dirty="0" smtClean="0">
                          <a:effectLst/>
                          <a:latin typeface="Calibri"/>
                          <a:ea typeface="Calibri"/>
                          <a:cs typeface="Times New Roman"/>
                        </a:rPr>
                        <a:t>19 + 19 = 38</a:t>
                      </a:r>
                    </a:p>
                    <a:p>
                      <a:pPr algn="ctr">
                        <a:lnSpc>
                          <a:spcPct val="115000"/>
                        </a:lnSpc>
                        <a:spcAft>
                          <a:spcPts val="0"/>
                        </a:spcAft>
                      </a:pPr>
                      <a:r>
                        <a:rPr lang="en-GB" sz="1100" baseline="0" dirty="0" smtClean="0">
                          <a:effectLst/>
                          <a:latin typeface="Calibri"/>
                          <a:ea typeface="Calibri"/>
                          <a:cs typeface="Times New Roman"/>
                        </a:rPr>
                        <a:t>20 + 20 = 40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14?</a:t>
            </a:r>
          </a:p>
        </p:txBody>
      </p:sp>
    </p:spTree>
    <p:extLst>
      <p:ext uri="{BB962C8B-B14F-4D97-AF65-F5344CB8AC3E}">
        <p14:creationId xmlns:p14="http://schemas.microsoft.com/office/powerpoint/2010/main" val="30529126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10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Pronunciation</a:t>
            </a:r>
            <a:r>
              <a:rPr lang="en-GB" altLang="en-US" dirty="0" smtClean="0">
                <a:cs typeface="Arial" pitchFamily="34" charset="0"/>
              </a:rPr>
              <a:t> – Make sure that your child is pronouncing the numbers correctly and not getting confused between thirt</a:t>
            </a:r>
            <a:r>
              <a:rPr lang="en-GB" altLang="en-US" b="1" dirty="0" smtClean="0">
                <a:cs typeface="Arial" pitchFamily="34" charset="0"/>
              </a:rPr>
              <a:t>een</a:t>
            </a:r>
            <a:r>
              <a:rPr lang="en-GB" altLang="en-US" dirty="0" smtClean="0">
                <a:cs typeface="Arial" pitchFamily="34" charset="0"/>
              </a:rPr>
              <a:t> and thirt</a:t>
            </a:r>
            <a:r>
              <a:rPr lang="en-GB" altLang="en-US" b="1" dirty="0" smtClean="0">
                <a:cs typeface="Arial" pitchFamily="34" charset="0"/>
              </a:rPr>
              <a:t>y.</a:t>
            </a:r>
            <a:endParaRPr lang="en-GB" altLang="en-US" b="1"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70 </a:t>
            </a:r>
            <a:r>
              <a:rPr lang="en-GB" altLang="en-US" i="1" dirty="0">
                <a:ea typeface="Calibri" pitchFamily="34" charset="0"/>
                <a:cs typeface="Times New Roman" pitchFamily="18" charset="0"/>
              </a:rPr>
              <a:t>divided by 7</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a:t>
            </a:r>
            <a:r>
              <a:rPr lang="en-GB" altLang="en-US" dirty="0" smtClean="0">
                <a:ea typeface="Calibri" pitchFamily="34" charset="0"/>
                <a:cs typeface="Times New Roman" pitchFamily="18" charset="0"/>
              </a:rPr>
              <a:t>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smtClean="0"/>
              <a:t>Apply these facts to real life situations</a:t>
            </a:r>
            <a:r>
              <a:rPr lang="en-GB" altLang="en-US" dirty="0" smtClean="0"/>
              <a:t> – How many toes are in your house? What other multiplication and division questions can your child make up?</a:t>
            </a: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smtClean="0">
                          <a:effectLst/>
                        </a:rPr>
                        <a:t>10 × 1 = 10</a:t>
                      </a:r>
                    </a:p>
                    <a:p>
                      <a:pPr algn="ctr">
                        <a:lnSpc>
                          <a:spcPct val="115000"/>
                        </a:lnSpc>
                        <a:spcAft>
                          <a:spcPts val="0"/>
                        </a:spcAft>
                      </a:pPr>
                      <a:r>
                        <a:rPr lang="en-GB" sz="1100" dirty="0" smtClean="0">
                          <a:effectLst/>
                        </a:rPr>
                        <a:t>10 × 2 = 20</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10 × 5 = 50</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10 × 9 = 90</a:t>
                      </a:r>
                    </a:p>
                    <a:p>
                      <a:pPr algn="ctr">
                        <a:lnSpc>
                          <a:spcPct val="115000"/>
                        </a:lnSpc>
                        <a:spcAft>
                          <a:spcPts val="0"/>
                        </a:spcAft>
                      </a:pPr>
                      <a:r>
                        <a:rPr lang="en-GB" sz="1100" dirty="0" smtClean="0">
                          <a:effectLst/>
                        </a:rPr>
                        <a:t>10 × 10 = 100</a:t>
                      </a:r>
                    </a:p>
                    <a:p>
                      <a:pPr algn="ctr">
                        <a:lnSpc>
                          <a:spcPct val="115000"/>
                        </a:lnSpc>
                        <a:spcAft>
                          <a:spcPts val="0"/>
                        </a:spcAft>
                      </a:pPr>
                      <a:r>
                        <a:rPr lang="en-GB" sz="1100" dirty="0" smtClean="0">
                          <a:effectLst/>
                        </a:rPr>
                        <a:t>10 × 11 = 110</a:t>
                      </a:r>
                    </a:p>
                    <a:p>
                      <a:pPr algn="ctr">
                        <a:lnSpc>
                          <a:spcPct val="115000"/>
                        </a:lnSpc>
                        <a:spcAft>
                          <a:spcPts val="0"/>
                        </a:spcAft>
                      </a:pPr>
                      <a:r>
                        <a:rPr lang="en-GB" sz="1100" dirty="0" smtClean="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10 ÷ 10 = 1</a:t>
                      </a:r>
                    </a:p>
                    <a:p>
                      <a:pPr algn="ctr">
                        <a:lnSpc>
                          <a:spcPct val="115000"/>
                        </a:lnSpc>
                        <a:spcAft>
                          <a:spcPts val="0"/>
                        </a:spcAft>
                      </a:pPr>
                      <a:r>
                        <a:rPr lang="en-GB" sz="1100" dirty="0" smtClean="0">
                          <a:effectLst/>
                          <a:latin typeface="Calibri"/>
                          <a:ea typeface="Calibri"/>
                          <a:cs typeface="Times New Roman"/>
                        </a:rPr>
                        <a:t>20 ÷ 10 = 2</a:t>
                      </a:r>
                    </a:p>
                    <a:p>
                      <a:pPr algn="ctr">
                        <a:lnSpc>
                          <a:spcPct val="115000"/>
                        </a:lnSpc>
                        <a:spcAft>
                          <a:spcPts val="0"/>
                        </a:spcAft>
                      </a:pPr>
                      <a:r>
                        <a:rPr lang="en-GB" sz="1100" dirty="0" smtClean="0">
                          <a:effectLst/>
                          <a:latin typeface="Calibri"/>
                          <a:ea typeface="Calibri"/>
                          <a:cs typeface="Times New Roman"/>
                        </a:rPr>
                        <a:t>30 ÷ 10 = 3</a:t>
                      </a:r>
                    </a:p>
                    <a:p>
                      <a:pPr algn="ctr">
                        <a:lnSpc>
                          <a:spcPct val="115000"/>
                        </a:lnSpc>
                        <a:spcAft>
                          <a:spcPts val="0"/>
                        </a:spcAft>
                      </a:pPr>
                      <a:r>
                        <a:rPr lang="en-GB" sz="1100" dirty="0" smtClean="0">
                          <a:effectLst/>
                          <a:latin typeface="Calibri"/>
                          <a:ea typeface="Calibri"/>
                          <a:cs typeface="Times New Roman"/>
                        </a:rPr>
                        <a:t>40 ÷ 10 = 4</a:t>
                      </a:r>
                    </a:p>
                    <a:p>
                      <a:pPr algn="ctr">
                        <a:lnSpc>
                          <a:spcPct val="115000"/>
                        </a:lnSpc>
                        <a:spcAft>
                          <a:spcPts val="0"/>
                        </a:spcAft>
                      </a:pPr>
                      <a:r>
                        <a:rPr lang="en-GB" sz="1100" dirty="0" smtClean="0">
                          <a:effectLst/>
                          <a:latin typeface="Calibri"/>
                          <a:ea typeface="Calibri"/>
                          <a:cs typeface="Times New Roman"/>
                        </a:rPr>
                        <a:t>50 ÷ 10 = 5</a:t>
                      </a:r>
                    </a:p>
                    <a:p>
                      <a:pPr algn="ctr">
                        <a:lnSpc>
                          <a:spcPct val="115000"/>
                        </a:lnSpc>
                        <a:spcAft>
                          <a:spcPts val="0"/>
                        </a:spcAft>
                      </a:pPr>
                      <a:r>
                        <a:rPr lang="en-GB" sz="1100" dirty="0" smtClean="0">
                          <a:effectLst/>
                          <a:latin typeface="Calibri"/>
                          <a:ea typeface="Calibri"/>
                          <a:cs typeface="Times New Roman"/>
                        </a:rPr>
                        <a:t>60 ÷ 10 = 6</a:t>
                      </a:r>
                    </a:p>
                    <a:p>
                      <a:pPr algn="ctr">
                        <a:lnSpc>
                          <a:spcPct val="115000"/>
                        </a:lnSpc>
                        <a:spcAft>
                          <a:spcPts val="0"/>
                        </a:spcAft>
                      </a:pPr>
                      <a:r>
                        <a:rPr lang="en-GB" sz="1100" dirty="0" smtClean="0">
                          <a:effectLst/>
                          <a:latin typeface="Calibri"/>
                          <a:ea typeface="Calibri"/>
                          <a:cs typeface="Times New Roman"/>
                        </a:rPr>
                        <a:t>70 ÷ 10 = 7</a:t>
                      </a:r>
                    </a:p>
                    <a:p>
                      <a:pPr algn="ctr">
                        <a:lnSpc>
                          <a:spcPct val="115000"/>
                        </a:lnSpc>
                        <a:spcAft>
                          <a:spcPts val="0"/>
                        </a:spcAft>
                      </a:pPr>
                      <a:r>
                        <a:rPr lang="en-GB" sz="1100" dirty="0" smtClean="0">
                          <a:effectLst/>
                          <a:latin typeface="Calibri"/>
                          <a:ea typeface="Calibri"/>
                          <a:cs typeface="Times New Roman"/>
                        </a:rPr>
                        <a:t>80 ÷ 10 = 8</a:t>
                      </a:r>
                    </a:p>
                    <a:p>
                      <a:pPr algn="ctr">
                        <a:lnSpc>
                          <a:spcPct val="115000"/>
                        </a:lnSpc>
                        <a:spcAft>
                          <a:spcPts val="0"/>
                        </a:spcAft>
                      </a:pPr>
                      <a:r>
                        <a:rPr lang="en-GB" sz="1100" dirty="0" smtClean="0">
                          <a:effectLst/>
                          <a:latin typeface="Calibri"/>
                          <a:ea typeface="Calibri"/>
                          <a:cs typeface="Times New Roman"/>
                        </a:rPr>
                        <a:t>90 ÷ 10 = 9</a:t>
                      </a:r>
                    </a:p>
                    <a:p>
                      <a:pPr algn="ctr">
                        <a:lnSpc>
                          <a:spcPct val="115000"/>
                        </a:lnSpc>
                        <a:spcAft>
                          <a:spcPts val="0"/>
                        </a:spcAft>
                      </a:pPr>
                      <a:r>
                        <a:rPr lang="en-GB" sz="1100" dirty="0" smtClean="0">
                          <a:effectLst/>
                          <a:latin typeface="Calibri"/>
                          <a:ea typeface="Calibri"/>
                          <a:cs typeface="Times New Roman"/>
                        </a:rPr>
                        <a:t>100 ÷ 10 = 10</a:t>
                      </a:r>
                    </a:p>
                    <a:p>
                      <a:pPr algn="ctr">
                        <a:lnSpc>
                          <a:spcPct val="115000"/>
                        </a:lnSpc>
                        <a:spcAft>
                          <a:spcPts val="0"/>
                        </a:spcAft>
                      </a:pPr>
                      <a:r>
                        <a:rPr lang="en-GB" sz="1100" dirty="0" smtClean="0">
                          <a:effectLst/>
                          <a:latin typeface="Calibri"/>
                          <a:ea typeface="Calibri"/>
                          <a:cs typeface="Times New Roman"/>
                        </a:rPr>
                        <a:t>110 ÷ 10 = 11</a:t>
                      </a:r>
                    </a:p>
                    <a:p>
                      <a:pPr algn="ctr">
                        <a:lnSpc>
                          <a:spcPct val="115000"/>
                        </a:lnSpc>
                        <a:spcAft>
                          <a:spcPts val="0"/>
                        </a:spcAft>
                      </a:pPr>
                      <a:r>
                        <a:rPr lang="en-GB" sz="1100" dirty="0" smtClean="0">
                          <a:effectLst/>
                          <a:latin typeface="Calibri"/>
                          <a:ea typeface="Calibri"/>
                          <a:cs typeface="Times New Roman"/>
                        </a:rPr>
                        <a:t>120 ÷ 10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10 </a:t>
            </a:r>
            <a:r>
              <a:rPr lang="en-GB" u="none" dirty="0" smtClean="0"/>
              <a:t>multiplied by </a:t>
            </a:r>
            <a:r>
              <a:rPr lang="en-GB" b="0" u="none" dirty="0" smtClean="0"/>
              <a:t>3?</a:t>
            </a:r>
          </a:p>
          <a:p>
            <a:pPr algn="l"/>
            <a:r>
              <a:rPr lang="en-GB" b="0" u="none" dirty="0" smtClean="0"/>
              <a:t>What is 10</a:t>
            </a:r>
            <a:r>
              <a:rPr lang="en-GB" u="none" dirty="0" smtClean="0"/>
              <a:t> times </a:t>
            </a:r>
            <a:r>
              <a:rPr lang="en-GB" b="0" u="none" dirty="0" smtClean="0"/>
              <a:t>9?</a:t>
            </a:r>
          </a:p>
          <a:p>
            <a:pPr algn="l"/>
            <a:r>
              <a:rPr lang="en-GB" b="0" u="none" dirty="0" smtClean="0"/>
              <a:t>What is 70 </a:t>
            </a:r>
            <a:r>
              <a:rPr lang="en-GB" u="none" dirty="0" smtClean="0"/>
              <a:t>divided by </a:t>
            </a:r>
            <a:r>
              <a:rPr lang="en-GB" b="0" u="none" dirty="0" smtClean="0"/>
              <a:t>10?</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80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6.</a:t>
            </a:r>
          </a:p>
          <a:p>
            <a:endParaRPr lang="en-GB" dirty="0"/>
          </a:p>
        </p:txBody>
      </p:sp>
    </p:spTree>
    <p:extLst>
      <p:ext uri="{BB962C8B-B14F-4D97-AF65-F5344CB8AC3E}">
        <p14:creationId xmlns:p14="http://schemas.microsoft.com/office/powerpoint/2010/main" val="36574248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quarter past four.”</a:t>
            </a:r>
          </a:p>
          <a:p>
            <a:pPr lvl="0" eaLnBrk="0" fontAlgn="base" hangingPunct="0">
              <a:spcBef>
                <a:spcPct val="0"/>
              </a:spcBef>
              <a:spcAft>
                <a:spcPct val="0"/>
              </a:spcAft>
              <a:buClrTx/>
              <a:buSzTx/>
            </a:pPr>
            <a:r>
              <a:rPr lang="en-GB" altLang="en-US" dirty="0" smtClean="0"/>
              <a:t>“We need to leave the house at half past eight.”</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3316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5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Spot patterns</a:t>
            </a:r>
            <a:r>
              <a:rPr lang="en-GB" altLang="en-US" dirty="0" smtClean="0">
                <a:ea typeface="Calibri" pitchFamily="34" charset="0"/>
                <a:cs typeface="Times New Roman" pitchFamily="18" charset="0"/>
              </a:rPr>
              <a:t> – What patterns can your child spot in the 5 times table? Are there any similarities with the 10 times table?</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45 </a:t>
            </a:r>
            <a:r>
              <a:rPr lang="en-GB" altLang="en-US" i="1" dirty="0">
                <a:ea typeface="Calibri" pitchFamily="34" charset="0"/>
                <a:cs typeface="Times New Roman" pitchFamily="18" charset="0"/>
              </a:rPr>
              <a:t>divided by 5</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smtClean="0">
                          <a:effectLst/>
                        </a:rPr>
                        <a:t>5 </a:t>
                      </a:r>
                      <a:r>
                        <a:rPr lang="en-GB" sz="1100" dirty="0">
                          <a:effectLst/>
                        </a:rPr>
                        <a:t>× 1 = </a:t>
                      </a:r>
                      <a:r>
                        <a:rPr lang="en-GB" sz="1100" dirty="0" smtClean="0">
                          <a:effectLst/>
                        </a:rPr>
                        <a:t>5</a:t>
                      </a:r>
                      <a:endParaRPr lang="en-GB" sz="1100" dirty="0">
                        <a:effectLst/>
                      </a:endParaRPr>
                    </a:p>
                    <a:p>
                      <a:pPr algn="ctr">
                        <a:lnSpc>
                          <a:spcPct val="115000"/>
                        </a:lnSpc>
                        <a:spcAft>
                          <a:spcPts val="0"/>
                        </a:spcAft>
                      </a:pPr>
                      <a:r>
                        <a:rPr lang="en-GB" sz="1100" dirty="0" smtClean="0">
                          <a:effectLst/>
                        </a:rPr>
                        <a:t>5 </a:t>
                      </a:r>
                      <a:r>
                        <a:rPr lang="en-GB" sz="1100" dirty="0">
                          <a:effectLst/>
                        </a:rPr>
                        <a:t>× </a:t>
                      </a:r>
                      <a:r>
                        <a:rPr lang="en-GB" sz="1100" dirty="0" smtClean="0">
                          <a:effectLst/>
                        </a:rPr>
                        <a:t>2 </a:t>
                      </a:r>
                      <a:r>
                        <a:rPr lang="en-GB" sz="1100" dirty="0">
                          <a:effectLst/>
                        </a:rPr>
                        <a:t>= </a:t>
                      </a:r>
                      <a:r>
                        <a:rPr lang="en-GB" sz="1100" dirty="0" smtClean="0">
                          <a:effectLst/>
                        </a:rPr>
                        <a:t>10</a:t>
                      </a:r>
                      <a:endParaRPr lang="en-GB" sz="1100" dirty="0">
                        <a:effectLst/>
                      </a:endParaRPr>
                    </a:p>
                    <a:p>
                      <a:pPr algn="ctr">
                        <a:lnSpc>
                          <a:spcPct val="115000"/>
                        </a:lnSpc>
                        <a:spcAft>
                          <a:spcPts val="0"/>
                        </a:spcAft>
                      </a:pPr>
                      <a:r>
                        <a:rPr lang="en-GB" sz="1100" dirty="0" smtClean="0">
                          <a:effectLst/>
                        </a:rPr>
                        <a:t>5 </a:t>
                      </a:r>
                      <a:r>
                        <a:rPr lang="en-GB" sz="1100" dirty="0">
                          <a:effectLst/>
                        </a:rPr>
                        <a:t>× 3 = </a:t>
                      </a:r>
                      <a:r>
                        <a:rPr lang="en-GB" sz="1100" dirty="0" smtClean="0">
                          <a:effectLst/>
                        </a:rPr>
                        <a:t>15</a:t>
                      </a:r>
                    </a:p>
                    <a:p>
                      <a:pPr algn="ctr">
                        <a:lnSpc>
                          <a:spcPct val="115000"/>
                        </a:lnSpc>
                        <a:spcAft>
                          <a:spcPts val="0"/>
                        </a:spcAft>
                      </a:pPr>
                      <a:r>
                        <a:rPr lang="en-GB" sz="1100" dirty="0" smtClean="0">
                          <a:effectLst/>
                        </a:rPr>
                        <a:t>5 </a:t>
                      </a:r>
                      <a:r>
                        <a:rPr lang="en-GB" sz="1100" dirty="0">
                          <a:effectLst/>
                        </a:rPr>
                        <a:t>× 4 = </a:t>
                      </a:r>
                      <a:r>
                        <a:rPr lang="en-GB" sz="1100" dirty="0" smtClean="0">
                          <a:effectLst/>
                        </a:rPr>
                        <a:t>20</a:t>
                      </a:r>
                      <a:endParaRPr lang="en-GB" sz="1100" dirty="0">
                        <a:effectLst/>
                      </a:endParaRPr>
                    </a:p>
                    <a:p>
                      <a:pPr algn="ctr">
                        <a:lnSpc>
                          <a:spcPct val="115000"/>
                        </a:lnSpc>
                        <a:spcAft>
                          <a:spcPts val="0"/>
                        </a:spcAft>
                      </a:pPr>
                      <a:r>
                        <a:rPr lang="en-GB" sz="1100" dirty="0" smtClean="0">
                          <a:effectLst/>
                        </a:rPr>
                        <a:t>5 </a:t>
                      </a:r>
                      <a:r>
                        <a:rPr lang="en-GB" sz="1100" dirty="0">
                          <a:effectLst/>
                        </a:rPr>
                        <a:t>× 5 = </a:t>
                      </a:r>
                      <a:r>
                        <a:rPr lang="en-GB" sz="1100" dirty="0" smtClean="0">
                          <a:effectLst/>
                        </a:rPr>
                        <a:t>25</a:t>
                      </a:r>
                      <a:endParaRPr lang="en-GB" sz="1100" dirty="0">
                        <a:effectLst/>
                      </a:endParaRPr>
                    </a:p>
                    <a:p>
                      <a:pPr algn="ctr">
                        <a:lnSpc>
                          <a:spcPct val="115000"/>
                        </a:lnSpc>
                        <a:spcAft>
                          <a:spcPts val="0"/>
                        </a:spcAft>
                      </a:pPr>
                      <a:r>
                        <a:rPr lang="en-GB" sz="1100" dirty="0" smtClean="0">
                          <a:effectLst/>
                        </a:rPr>
                        <a:t>5 </a:t>
                      </a:r>
                      <a:r>
                        <a:rPr lang="en-GB" sz="1100" dirty="0">
                          <a:effectLst/>
                        </a:rPr>
                        <a:t>× 6 = </a:t>
                      </a:r>
                      <a:r>
                        <a:rPr lang="en-GB" sz="1100" dirty="0" smtClean="0">
                          <a:effectLst/>
                        </a:rPr>
                        <a:t>30</a:t>
                      </a:r>
                      <a:endParaRPr lang="en-GB" sz="1100" dirty="0">
                        <a:effectLst/>
                      </a:endParaRPr>
                    </a:p>
                    <a:p>
                      <a:pPr algn="ctr">
                        <a:lnSpc>
                          <a:spcPct val="115000"/>
                        </a:lnSpc>
                        <a:spcAft>
                          <a:spcPts val="0"/>
                        </a:spcAft>
                      </a:pPr>
                      <a:r>
                        <a:rPr lang="en-GB" sz="1100" dirty="0" smtClean="0">
                          <a:effectLst/>
                        </a:rPr>
                        <a:t>5 </a:t>
                      </a:r>
                      <a:r>
                        <a:rPr lang="en-GB" sz="1100" dirty="0">
                          <a:effectLst/>
                        </a:rPr>
                        <a:t>× 7 = </a:t>
                      </a:r>
                      <a:r>
                        <a:rPr lang="en-GB" sz="1100" dirty="0" smtClean="0">
                          <a:effectLst/>
                        </a:rPr>
                        <a:t>35</a:t>
                      </a:r>
                      <a:endParaRPr lang="en-GB" sz="1100" dirty="0">
                        <a:effectLst/>
                      </a:endParaRPr>
                    </a:p>
                    <a:p>
                      <a:pPr algn="ctr">
                        <a:lnSpc>
                          <a:spcPct val="115000"/>
                        </a:lnSpc>
                        <a:spcAft>
                          <a:spcPts val="0"/>
                        </a:spcAft>
                      </a:pPr>
                      <a:r>
                        <a:rPr lang="en-GB" sz="1100" dirty="0" smtClean="0">
                          <a:effectLst/>
                        </a:rPr>
                        <a:t>5 </a:t>
                      </a:r>
                      <a:r>
                        <a:rPr lang="en-GB" sz="1100" dirty="0">
                          <a:effectLst/>
                        </a:rPr>
                        <a:t>× 8 = </a:t>
                      </a:r>
                      <a:r>
                        <a:rPr lang="en-GB" sz="1100" dirty="0" smtClean="0">
                          <a:effectLst/>
                        </a:rPr>
                        <a:t>40</a:t>
                      </a:r>
                      <a:endParaRPr lang="en-GB" sz="1100" dirty="0">
                        <a:effectLst/>
                      </a:endParaRPr>
                    </a:p>
                    <a:p>
                      <a:pPr algn="ctr">
                        <a:lnSpc>
                          <a:spcPct val="115000"/>
                        </a:lnSpc>
                        <a:spcAft>
                          <a:spcPts val="0"/>
                        </a:spcAft>
                      </a:pPr>
                      <a:r>
                        <a:rPr lang="en-GB" sz="1100" dirty="0" smtClean="0">
                          <a:effectLst/>
                        </a:rPr>
                        <a:t>5 </a:t>
                      </a:r>
                      <a:r>
                        <a:rPr lang="en-GB" sz="1100" dirty="0">
                          <a:effectLst/>
                        </a:rPr>
                        <a:t>× 9 = </a:t>
                      </a:r>
                      <a:r>
                        <a:rPr lang="en-GB" sz="1100" dirty="0" smtClean="0">
                          <a:effectLst/>
                        </a:rPr>
                        <a:t>45</a:t>
                      </a:r>
                      <a:endParaRPr lang="en-GB" sz="1100" dirty="0">
                        <a:effectLst/>
                      </a:endParaRPr>
                    </a:p>
                    <a:p>
                      <a:pPr algn="ctr">
                        <a:lnSpc>
                          <a:spcPct val="115000"/>
                        </a:lnSpc>
                        <a:spcAft>
                          <a:spcPts val="0"/>
                        </a:spcAft>
                      </a:pPr>
                      <a:r>
                        <a:rPr lang="en-GB" sz="1100" dirty="0" smtClean="0">
                          <a:effectLst/>
                        </a:rPr>
                        <a:t>5 </a:t>
                      </a:r>
                      <a:r>
                        <a:rPr lang="en-GB" sz="1100" dirty="0">
                          <a:effectLst/>
                        </a:rPr>
                        <a:t>× 10 = </a:t>
                      </a:r>
                      <a:r>
                        <a:rPr lang="en-GB" sz="1100" dirty="0" smtClean="0">
                          <a:effectLst/>
                        </a:rPr>
                        <a:t>50</a:t>
                      </a:r>
                      <a:endParaRPr lang="en-GB" sz="1100" dirty="0">
                        <a:effectLst/>
                      </a:endParaRPr>
                    </a:p>
                    <a:p>
                      <a:pPr algn="ctr">
                        <a:lnSpc>
                          <a:spcPct val="115000"/>
                        </a:lnSpc>
                        <a:spcAft>
                          <a:spcPts val="0"/>
                        </a:spcAft>
                      </a:pPr>
                      <a:r>
                        <a:rPr lang="en-GB" sz="1100" dirty="0" smtClean="0">
                          <a:effectLst/>
                        </a:rPr>
                        <a:t>5 </a:t>
                      </a:r>
                      <a:r>
                        <a:rPr lang="en-GB" sz="1100" dirty="0">
                          <a:effectLst/>
                        </a:rPr>
                        <a:t>× 11 = </a:t>
                      </a:r>
                      <a:r>
                        <a:rPr lang="en-GB" sz="1100" dirty="0" smtClean="0">
                          <a:effectLst/>
                        </a:rPr>
                        <a:t>55</a:t>
                      </a:r>
                      <a:endParaRPr lang="en-GB" sz="1100" dirty="0">
                        <a:effectLst/>
                      </a:endParaRPr>
                    </a:p>
                    <a:p>
                      <a:pPr algn="ctr">
                        <a:lnSpc>
                          <a:spcPct val="115000"/>
                        </a:lnSpc>
                        <a:spcAft>
                          <a:spcPts val="0"/>
                        </a:spcAft>
                      </a:pPr>
                      <a:r>
                        <a:rPr lang="en-GB" sz="1100" dirty="0" smtClean="0">
                          <a:effectLst/>
                        </a:rPr>
                        <a:t>5 </a:t>
                      </a:r>
                      <a:r>
                        <a:rPr lang="en-GB" sz="1100" dirty="0">
                          <a:effectLst/>
                        </a:rPr>
                        <a:t>× 12 = </a:t>
                      </a:r>
                      <a:r>
                        <a:rPr lang="en-GB" sz="1100" dirty="0" smtClean="0">
                          <a:effectLst/>
                        </a:rPr>
                        <a:t>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5 </a:t>
                      </a:r>
                      <a:r>
                        <a:rPr lang="en-GB" sz="1100" dirty="0">
                          <a:effectLst/>
                        </a:rPr>
                        <a:t>÷ </a:t>
                      </a:r>
                      <a:r>
                        <a:rPr lang="en-GB" sz="1100" dirty="0" smtClean="0">
                          <a:effectLst/>
                        </a:rPr>
                        <a:t>5 </a:t>
                      </a:r>
                      <a:r>
                        <a:rPr lang="en-GB" sz="1100" dirty="0">
                          <a:effectLst/>
                        </a:rPr>
                        <a:t>=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10 ÷ 5 = 2</a:t>
                      </a:r>
                      <a:endParaRPr lang="en-GB" sz="1100" dirty="0">
                        <a:effectLst/>
                      </a:endParaRPr>
                    </a:p>
                    <a:p>
                      <a:pPr algn="ctr">
                        <a:lnSpc>
                          <a:spcPct val="115000"/>
                        </a:lnSpc>
                        <a:spcAft>
                          <a:spcPts val="0"/>
                        </a:spcAft>
                      </a:pPr>
                      <a:r>
                        <a:rPr lang="en-GB" sz="1100" dirty="0" smtClean="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20 ÷ 5 = 4</a:t>
                      </a:r>
                    </a:p>
                    <a:p>
                      <a:pPr algn="ctr">
                        <a:lnSpc>
                          <a:spcPct val="115000"/>
                        </a:lnSpc>
                        <a:spcAft>
                          <a:spcPts val="0"/>
                        </a:spcAft>
                      </a:pPr>
                      <a:r>
                        <a:rPr lang="en-GB" sz="1100" dirty="0" smtClean="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30 ÷ 5 = 6</a:t>
                      </a:r>
                    </a:p>
                    <a:p>
                      <a:pPr algn="ctr">
                        <a:lnSpc>
                          <a:spcPct val="115000"/>
                        </a:lnSpc>
                        <a:spcAft>
                          <a:spcPts val="0"/>
                        </a:spcAft>
                      </a:pPr>
                      <a:r>
                        <a:rPr lang="en-GB" sz="1100" dirty="0" smtClean="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40 ÷ 5 = 8</a:t>
                      </a:r>
                    </a:p>
                    <a:p>
                      <a:pPr algn="ctr">
                        <a:lnSpc>
                          <a:spcPct val="115000"/>
                        </a:lnSpc>
                        <a:spcAft>
                          <a:spcPts val="0"/>
                        </a:spcAft>
                      </a:pPr>
                      <a:r>
                        <a:rPr lang="en-GB" sz="1100" dirty="0" smtClean="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50 ÷ 5 = 10</a:t>
                      </a:r>
                    </a:p>
                    <a:p>
                      <a:pPr algn="ctr">
                        <a:lnSpc>
                          <a:spcPct val="115000"/>
                        </a:lnSpc>
                        <a:spcAft>
                          <a:spcPts val="0"/>
                        </a:spcAft>
                      </a:pPr>
                      <a:r>
                        <a:rPr lang="en-GB" sz="1100" dirty="0" smtClean="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60 ÷ 5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5 </a:t>
            </a:r>
            <a:r>
              <a:rPr lang="en-GB" u="none" dirty="0" smtClean="0"/>
              <a:t>multiplied by </a:t>
            </a:r>
            <a:r>
              <a:rPr lang="en-GB" b="0" u="none" dirty="0" smtClean="0"/>
              <a:t>7?</a:t>
            </a:r>
          </a:p>
          <a:p>
            <a:pPr algn="l"/>
            <a:r>
              <a:rPr lang="en-GB" b="0" u="none" dirty="0" smtClean="0"/>
              <a:t>What is 5</a:t>
            </a:r>
            <a:r>
              <a:rPr lang="en-GB" u="none" dirty="0" smtClean="0"/>
              <a:t> times </a:t>
            </a:r>
            <a:r>
              <a:rPr lang="en-GB" b="0" u="none" dirty="0" smtClean="0"/>
              <a:t>9?</a:t>
            </a:r>
          </a:p>
          <a:p>
            <a:pPr algn="l"/>
            <a:r>
              <a:rPr lang="en-GB" b="0" u="none" dirty="0" smtClean="0"/>
              <a:t>What is 60 </a:t>
            </a:r>
            <a:r>
              <a:rPr lang="en-GB" u="none" dirty="0" smtClean="0"/>
              <a:t>divided by </a:t>
            </a:r>
            <a:r>
              <a:rPr lang="en-GB" b="0" u="none" dirty="0" smtClean="0"/>
              <a:t>5?</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40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5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9.</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2887252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1 </a:t>
            </a:r>
            <a:endParaRPr lang="en-GB" dirty="0"/>
          </a:p>
        </p:txBody>
      </p:sp>
      <p:sp>
        <p:nvSpPr>
          <p:cNvPr id="3" name="Text Placeholder 2"/>
          <p:cNvSpPr>
            <a:spLocks noGrp="1"/>
          </p:cNvSpPr>
          <p:nvPr>
            <p:ph type="body" sz="quarter" idx="11"/>
          </p:nvPr>
        </p:nvSpPr>
        <p:spPr/>
        <p:txBody>
          <a:bodyPr/>
          <a:lstStyle/>
          <a:p>
            <a:r>
              <a:rPr lang="en-GB" dirty="0" smtClean="0"/>
              <a:t>I know number bonds for all numbers to 20.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doubles and near doubles</a:t>
            </a:r>
            <a:r>
              <a:rPr lang="en-GB" altLang="en-US" dirty="0" smtClean="0">
                <a:cs typeface="Times New Roman" pitchFamily="18" charset="0"/>
              </a:rPr>
              <a:t> – If you know that 6 + 6 = 12, how can you work out 6 + 7? What about 5 + 7?</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19?</a:t>
            </a:r>
          </a:p>
          <a:p>
            <a:pPr algn="l"/>
            <a:r>
              <a:rPr lang="en-GB" b="0" u="none" dirty="0" smtClean="0"/>
              <a:t>What is 17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15?</a:t>
            </a:r>
          </a:p>
          <a:p>
            <a:pPr algn="l"/>
            <a:r>
              <a:rPr lang="en-GB" u="none" dirty="0" smtClean="0"/>
              <a:t>How many more </a:t>
            </a:r>
            <a:r>
              <a:rPr lang="en-GB" b="0" u="none" dirty="0" smtClean="0"/>
              <a:t>than </a:t>
            </a:r>
            <a:r>
              <a:rPr lang="en-GB" b="0" u="none" dirty="0"/>
              <a:t>8</a:t>
            </a:r>
            <a:r>
              <a:rPr lang="en-GB" b="0" u="none" dirty="0" smtClean="0"/>
              <a:t> is 11?</a:t>
            </a:r>
          </a:p>
          <a:p>
            <a:pPr algn="l"/>
            <a:r>
              <a:rPr lang="en-GB" b="0" u="none" dirty="0" smtClean="0"/>
              <a:t>What is the </a:t>
            </a:r>
            <a:r>
              <a:rPr lang="en-GB" u="none" dirty="0" smtClean="0"/>
              <a:t>difference</a:t>
            </a:r>
            <a:r>
              <a:rPr lang="en-GB" b="0" u="none" dirty="0" smtClean="0"/>
              <a:t> between 9 and 13?</a:t>
            </a:r>
            <a:endParaRPr lang="en-GB" u="none" dirty="0"/>
          </a:p>
        </p:txBody>
      </p:sp>
      <p:sp>
        <p:nvSpPr>
          <p:cNvPr id="13" name="Text Placeholder 12"/>
          <p:cNvSpPr>
            <a:spLocks noGrp="1"/>
          </p:cNvSpPr>
          <p:nvPr>
            <p:ph type="body" sz="quarter" idx="15"/>
          </p:nvPr>
        </p:nvSpPr>
        <p:spPr/>
        <p:txBody>
          <a:bodyPr>
            <a:normAutofit lnSpcReduction="10000"/>
          </a:bodyPr>
          <a:lstStyle/>
          <a:p>
            <a:pPr lvl="0"/>
            <a:r>
              <a:rPr lang="en-GB" dirty="0" smtClean="0">
                <a:ea typeface="Calibri" pitchFamily="34" charset="0"/>
                <a:cs typeface="Times New Roman" pitchFamily="18" charset="0"/>
              </a:rPr>
              <a:t>This list includes the most challenging facts but children will need to learn </a:t>
            </a:r>
            <a:r>
              <a:rPr lang="en-GB" b="1" dirty="0" smtClean="0">
                <a:ea typeface="Calibri" pitchFamily="34" charset="0"/>
                <a:cs typeface="Times New Roman" pitchFamily="18" charset="0"/>
              </a:rPr>
              <a:t>all </a:t>
            </a:r>
            <a:r>
              <a:rPr lang="en-GB" dirty="0" smtClean="0">
                <a:ea typeface="Calibri" pitchFamily="34" charset="0"/>
                <a:cs typeface="Times New Roman" pitchFamily="18" charset="0"/>
              </a:rPr>
              <a:t>number bonds for each number to 20 (e.g. 15 + 2 = 17). This includes related subtraction facts (e.g. 17 – 2 = 15). </a:t>
            </a:r>
            <a:endParaRPr lang="en-GB" altLang="en-US" dirty="0" smtClean="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1175397973"/>
              </p:ext>
            </p:extLst>
          </p:nvPr>
        </p:nvGraphicFramePr>
        <p:xfrm>
          <a:off x="692696" y="2555776"/>
          <a:ext cx="3456384" cy="2401062"/>
        </p:xfrm>
        <a:graphic>
          <a:graphicData uri="http://schemas.openxmlformats.org/drawingml/2006/table">
            <a:tbl>
              <a:tblPr firstRow="1" bandRow="1">
                <a:tableStyleId>{2D5ABB26-0587-4C30-8999-92F81FD0307C}</a:tableStyleId>
              </a:tblPr>
              <a:tblGrid>
                <a:gridCol w="1152128">
                  <a:extLst>
                    <a:ext uri="{9D8B030D-6E8A-4147-A177-3AD203B41FA5}">
                      <a16:colId xmlns:a16="http://schemas.microsoft.com/office/drawing/2014/main" val="20000"/>
                    </a:ext>
                  </a:extLst>
                </a:gridCol>
                <a:gridCol w="1152128">
                  <a:extLst>
                    <a:ext uri="{9D8B030D-6E8A-4147-A177-3AD203B41FA5}">
                      <a16:colId xmlns:a16="http://schemas.microsoft.com/office/drawing/2014/main" val="20001"/>
                    </a:ext>
                  </a:extLst>
                </a:gridCol>
                <a:gridCol w="1152128">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b="0" dirty="0" smtClean="0">
                          <a:effectLst/>
                          <a:latin typeface="Calibri"/>
                          <a:ea typeface="Calibri"/>
                          <a:cs typeface="Times New Roman"/>
                        </a:rPr>
                        <a:t>2 + 9 = 11</a:t>
                      </a:r>
                    </a:p>
                    <a:p>
                      <a:pPr algn="ctr">
                        <a:lnSpc>
                          <a:spcPct val="115000"/>
                        </a:lnSpc>
                        <a:spcAft>
                          <a:spcPts val="0"/>
                        </a:spcAft>
                      </a:pPr>
                      <a:r>
                        <a:rPr lang="en-GB" sz="1100" b="0" dirty="0" smtClean="0">
                          <a:effectLst/>
                          <a:latin typeface="Calibri"/>
                          <a:ea typeface="Calibri"/>
                          <a:cs typeface="Times New Roman"/>
                        </a:rPr>
                        <a:t>3 + 8 = 11</a:t>
                      </a:r>
                    </a:p>
                    <a:p>
                      <a:pPr algn="ctr">
                        <a:lnSpc>
                          <a:spcPct val="115000"/>
                        </a:lnSpc>
                        <a:spcAft>
                          <a:spcPts val="0"/>
                        </a:spcAft>
                      </a:pPr>
                      <a:r>
                        <a:rPr lang="en-GB" sz="1100" b="0" dirty="0" smtClean="0">
                          <a:effectLst/>
                          <a:latin typeface="Calibri"/>
                          <a:ea typeface="Calibri"/>
                          <a:cs typeface="Times New Roman"/>
                        </a:rPr>
                        <a:t>4 + 7 = 11</a:t>
                      </a:r>
                    </a:p>
                    <a:p>
                      <a:pPr algn="ctr">
                        <a:lnSpc>
                          <a:spcPct val="115000"/>
                        </a:lnSpc>
                        <a:spcAft>
                          <a:spcPts val="0"/>
                        </a:spcAft>
                      </a:pPr>
                      <a:r>
                        <a:rPr lang="en-GB" sz="1100" b="0" dirty="0" smtClean="0">
                          <a:effectLst/>
                          <a:latin typeface="Calibri"/>
                          <a:ea typeface="Calibri"/>
                          <a:cs typeface="Times New Roman"/>
                        </a:rPr>
                        <a:t>5 + 6 = 11</a:t>
                      </a:r>
                    </a:p>
                    <a:p>
                      <a:pPr algn="ctr">
                        <a:lnSpc>
                          <a:spcPct val="115000"/>
                        </a:lnSpc>
                        <a:spcAft>
                          <a:spcPts val="0"/>
                        </a:spcAft>
                      </a:pPr>
                      <a:r>
                        <a:rPr lang="en-GB" sz="1100" b="0" dirty="0" smtClean="0">
                          <a:effectLst/>
                          <a:latin typeface="Calibri"/>
                          <a:ea typeface="Calibri"/>
                          <a:cs typeface="Times New Roman"/>
                        </a:rPr>
                        <a:t>3</a:t>
                      </a:r>
                      <a:r>
                        <a:rPr lang="en-GB" sz="1100" b="0" baseline="0" dirty="0" smtClean="0">
                          <a:effectLst/>
                          <a:latin typeface="Calibri"/>
                          <a:ea typeface="Calibri"/>
                          <a:cs typeface="Times New Roman"/>
                        </a:rPr>
                        <a:t> + 9 = 12</a:t>
                      </a:r>
                    </a:p>
                    <a:p>
                      <a:pPr algn="ctr">
                        <a:lnSpc>
                          <a:spcPct val="115000"/>
                        </a:lnSpc>
                        <a:spcAft>
                          <a:spcPts val="0"/>
                        </a:spcAft>
                      </a:pPr>
                      <a:r>
                        <a:rPr lang="en-GB" sz="1100" b="0" baseline="0" dirty="0" smtClean="0">
                          <a:effectLst/>
                          <a:latin typeface="Calibri"/>
                          <a:ea typeface="Calibri"/>
                          <a:cs typeface="Times New Roman"/>
                        </a:rPr>
                        <a:t>4 + 8 = 12</a:t>
                      </a:r>
                    </a:p>
                    <a:p>
                      <a:pPr algn="ctr">
                        <a:lnSpc>
                          <a:spcPct val="115000"/>
                        </a:lnSpc>
                        <a:spcAft>
                          <a:spcPts val="0"/>
                        </a:spcAft>
                      </a:pPr>
                      <a:r>
                        <a:rPr lang="en-GB" sz="1100" b="0" baseline="0" dirty="0" smtClean="0">
                          <a:effectLst/>
                          <a:latin typeface="Calibri"/>
                          <a:ea typeface="Calibri"/>
                          <a:cs typeface="Times New Roman"/>
                        </a:rPr>
                        <a:t>5 + 7 = 12</a:t>
                      </a:r>
                    </a:p>
                    <a:p>
                      <a:pPr algn="ctr">
                        <a:lnSpc>
                          <a:spcPct val="115000"/>
                        </a:lnSpc>
                        <a:spcAft>
                          <a:spcPts val="0"/>
                        </a:spcAft>
                      </a:pPr>
                      <a:r>
                        <a:rPr lang="en-GB" sz="1100" b="0" baseline="0" dirty="0" smtClean="0">
                          <a:effectLst/>
                          <a:latin typeface="Calibri"/>
                          <a:ea typeface="Calibri"/>
                          <a:cs typeface="Times New Roman"/>
                        </a:rPr>
                        <a:t>6 + 6 = 12</a:t>
                      </a:r>
                    </a:p>
                    <a:p>
                      <a:pPr algn="ctr">
                        <a:lnSpc>
                          <a:spcPct val="115000"/>
                        </a:lnSpc>
                        <a:spcAft>
                          <a:spcPts val="0"/>
                        </a:spcAft>
                      </a:pPr>
                      <a:r>
                        <a:rPr lang="en-GB" sz="1100" b="0" baseline="0" dirty="0" smtClean="0">
                          <a:effectLst/>
                          <a:latin typeface="Calibri"/>
                          <a:ea typeface="Calibri"/>
                          <a:cs typeface="Times New Roman"/>
                        </a:rPr>
                        <a:t>4 + 9 = 13</a:t>
                      </a:r>
                    </a:p>
                    <a:p>
                      <a:pPr algn="ctr">
                        <a:lnSpc>
                          <a:spcPct val="115000"/>
                        </a:lnSpc>
                        <a:spcAft>
                          <a:spcPts val="0"/>
                        </a:spcAft>
                      </a:pPr>
                      <a:r>
                        <a:rPr lang="en-GB" sz="1100" b="0" baseline="0" dirty="0" smtClean="0">
                          <a:effectLst/>
                          <a:latin typeface="Calibri"/>
                          <a:ea typeface="Calibri"/>
                          <a:cs typeface="Times New Roman"/>
                        </a:rPr>
                        <a:t>5 + 8 = 13</a:t>
                      </a:r>
                    </a:p>
                    <a:p>
                      <a:pPr algn="ctr">
                        <a:lnSpc>
                          <a:spcPct val="115000"/>
                        </a:lnSpc>
                        <a:spcAft>
                          <a:spcPts val="0"/>
                        </a:spcAft>
                      </a:pPr>
                      <a:r>
                        <a:rPr lang="en-GB" sz="1100" b="0" baseline="0" dirty="0" smtClean="0">
                          <a:effectLst/>
                          <a:latin typeface="Calibri"/>
                          <a:ea typeface="Calibri"/>
                          <a:cs typeface="Times New Roman"/>
                        </a:rPr>
                        <a:t>6 + 7 = 13</a:t>
                      </a:r>
                    </a:p>
                  </a:txBody>
                  <a:tcPr marL="68580" marR="68580" marT="0" marB="0"/>
                </a:tc>
                <a:tc>
                  <a:txBody>
                    <a:bodyPr/>
                    <a:lstStyle/>
                    <a:p>
                      <a:pPr algn="ctr">
                        <a:lnSpc>
                          <a:spcPct val="115000"/>
                        </a:lnSpc>
                        <a:spcAft>
                          <a:spcPts val="0"/>
                        </a:spcAft>
                      </a:pPr>
                      <a:r>
                        <a:rPr lang="en-GB" sz="1100" b="0" baseline="0" dirty="0" smtClean="0">
                          <a:effectLst/>
                          <a:latin typeface="Calibri"/>
                          <a:ea typeface="Calibri"/>
                          <a:cs typeface="Times New Roman"/>
                        </a:rPr>
                        <a:t>5 + 9 = 14</a:t>
                      </a:r>
                    </a:p>
                    <a:p>
                      <a:pPr algn="ctr">
                        <a:lnSpc>
                          <a:spcPct val="115000"/>
                        </a:lnSpc>
                        <a:spcAft>
                          <a:spcPts val="0"/>
                        </a:spcAft>
                      </a:pPr>
                      <a:r>
                        <a:rPr lang="en-GB" sz="1100" b="0" baseline="0" dirty="0" smtClean="0">
                          <a:effectLst/>
                          <a:latin typeface="Calibri"/>
                          <a:ea typeface="Calibri"/>
                          <a:cs typeface="Times New Roman"/>
                        </a:rPr>
                        <a:t>6 + 8 = 14</a:t>
                      </a:r>
                    </a:p>
                    <a:p>
                      <a:pPr algn="ctr">
                        <a:lnSpc>
                          <a:spcPct val="115000"/>
                        </a:lnSpc>
                        <a:spcAft>
                          <a:spcPts val="0"/>
                        </a:spcAft>
                      </a:pPr>
                      <a:r>
                        <a:rPr lang="en-GB" sz="1100" b="0" baseline="0" dirty="0" smtClean="0">
                          <a:effectLst/>
                          <a:latin typeface="Calibri"/>
                          <a:ea typeface="Calibri"/>
                          <a:cs typeface="Times New Roman"/>
                        </a:rPr>
                        <a:t>7 + 7 = 14</a:t>
                      </a:r>
                    </a:p>
                    <a:p>
                      <a:pPr algn="ctr">
                        <a:lnSpc>
                          <a:spcPct val="115000"/>
                        </a:lnSpc>
                        <a:spcAft>
                          <a:spcPts val="0"/>
                        </a:spcAft>
                      </a:pPr>
                      <a:r>
                        <a:rPr lang="en-GB" sz="1100" b="0" baseline="0" dirty="0" smtClean="0">
                          <a:effectLst/>
                          <a:latin typeface="Calibri"/>
                          <a:ea typeface="Calibri"/>
                          <a:cs typeface="Times New Roman"/>
                        </a:rPr>
                        <a:t>6 + 9 = 15</a:t>
                      </a:r>
                    </a:p>
                    <a:p>
                      <a:pPr algn="ctr">
                        <a:lnSpc>
                          <a:spcPct val="115000"/>
                        </a:lnSpc>
                        <a:spcAft>
                          <a:spcPts val="0"/>
                        </a:spcAft>
                      </a:pPr>
                      <a:r>
                        <a:rPr lang="en-GB" sz="1100" b="0" baseline="0" dirty="0" smtClean="0">
                          <a:effectLst/>
                          <a:latin typeface="Calibri"/>
                          <a:ea typeface="Calibri"/>
                          <a:cs typeface="Times New Roman"/>
                        </a:rPr>
                        <a:t>7 + 8 = 15</a:t>
                      </a:r>
                    </a:p>
                    <a:p>
                      <a:pPr algn="ctr">
                        <a:lnSpc>
                          <a:spcPct val="115000"/>
                        </a:lnSpc>
                        <a:spcAft>
                          <a:spcPts val="0"/>
                        </a:spcAft>
                      </a:pPr>
                      <a:r>
                        <a:rPr lang="en-GB" sz="1100" b="0" baseline="0" dirty="0" smtClean="0">
                          <a:effectLst/>
                          <a:latin typeface="Calibri"/>
                          <a:ea typeface="Calibri"/>
                          <a:cs typeface="Times New Roman"/>
                        </a:rPr>
                        <a:t>7 + 9 = 16</a:t>
                      </a:r>
                    </a:p>
                    <a:p>
                      <a:pPr algn="ctr">
                        <a:lnSpc>
                          <a:spcPct val="115000"/>
                        </a:lnSpc>
                        <a:spcAft>
                          <a:spcPts val="0"/>
                        </a:spcAft>
                      </a:pPr>
                      <a:r>
                        <a:rPr lang="en-GB" sz="1100" b="0" baseline="0" dirty="0" smtClean="0">
                          <a:effectLst/>
                          <a:latin typeface="Calibri"/>
                          <a:ea typeface="Calibri"/>
                          <a:cs typeface="Times New Roman"/>
                        </a:rPr>
                        <a:t>8 + 8 = 16</a:t>
                      </a:r>
                    </a:p>
                    <a:p>
                      <a:pPr algn="ctr">
                        <a:lnSpc>
                          <a:spcPct val="115000"/>
                        </a:lnSpc>
                        <a:spcAft>
                          <a:spcPts val="0"/>
                        </a:spcAft>
                      </a:pPr>
                      <a:r>
                        <a:rPr lang="en-GB" sz="1100" b="0" baseline="0" dirty="0" smtClean="0">
                          <a:effectLst/>
                          <a:latin typeface="Calibri"/>
                          <a:ea typeface="Calibri"/>
                          <a:cs typeface="Times New Roman"/>
                        </a:rPr>
                        <a:t>8 + 9 = 17</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u="sng" dirty="0" smtClean="0">
                          <a:effectLst/>
                          <a:latin typeface="Calibri"/>
                          <a:ea typeface="Calibri"/>
                          <a:cs typeface="Times New Roman"/>
                        </a:rPr>
                        <a:t>Example</a:t>
                      </a:r>
                      <a:r>
                        <a:rPr lang="en-GB" sz="800" u="sng" baseline="0" dirty="0" smtClean="0">
                          <a:effectLst/>
                          <a:latin typeface="Calibri"/>
                          <a:ea typeface="Calibri"/>
                          <a:cs typeface="Times New Roman"/>
                        </a:rPr>
                        <a:t> of a fact family</a:t>
                      </a:r>
                    </a:p>
                    <a:p>
                      <a:pPr algn="ctr">
                        <a:lnSpc>
                          <a:spcPct val="115000"/>
                        </a:lnSpc>
                        <a:spcAft>
                          <a:spcPts val="0"/>
                        </a:spcAft>
                      </a:pPr>
                      <a:r>
                        <a:rPr lang="en-GB" sz="1100" baseline="0" dirty="0" smtClean="0">
                          <a:effectLst/>
                          <a:latin typeface="Calibri"/>
                          <a:ea typeface="Calibri"/>
                          <a:cs typeface="Times New Roman"/>
                        </a:rPr>
                        <a:t>6 + 9 = 15</a:t>
                      </a: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9 + 6 = 15</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r>
                        <a:rPr lang="en-GB" sz="1100" baseline="0" dirty="0" smtClean="0">
                          <a:effectLst/>
                          <a:latin typeface="Calibri"/>
                          <a:ea typeface="Calibri"/>
                          <a:cs typeface="Times New Roman"/>
                        </a:rPr>
                        <a:t>15 – 9 = 6</a:t>
                      </a:r>
                    </a:p>
                    <a:p>
                      <a:pPr algn="ctr">
                        <a:lnSpc>
                          <a:spcPct val="115000"/>
                        </a:lnSpc>
                        <a:spcAft>
                          <a:spcPts val="0"/>
                        </a:spcAft>
                      </a:pPr>
                      <a:endParaRPr lang="en-GB" sz="1100" baseline="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800" u="sng" kern="1200" baseline="0" dirty="0" smtClean="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smtClean="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smtClean="0">
                        <a:effectLst/>
                        <a:latin typeface="Calibri"/>
                        <a:ea typeface="Calibri"/>
                        <a:cs typeface="Times New Roman"/>
                      </a:endParaRPr>
                    </a:p>
                    <a:p>
                      <a:pPr algn="ctr">
                        <a:lnSpc>
                          <a:spcPct val="115000"/>
                        </a:lnSpc>
                        <a:spcAft>
                          <a:spcPts val="0"/>
                        </a:spcAft>
                      </a:pPr>
                      <a:endParaRPr lang="en-GB" sz="1100" baseline="0" dirty="0" smtClean="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332086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3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dirty="0"/>
              <a:t>3 × 5 = </a:t>
            </a:r>
            <a:r>
              <a:rPr lang="en-GB" dirty="0" smtClean="0"/>
              <a:t>15), can they tell you the other three facts in the same fact family?</a:t>
            </a:r>
            <a:endParaRPr lang="en-GB"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smtClean="0"/>
              <a:t>Warning!</a:t>
            </a:r>
            <a:r>
              <a:rPr lang="en-GB" altLang="en-US" dirty="0" smtClean="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smtClean="0"/>
              <a:t>E.g. </a:t>
            </a:r>
            <a:r>
              <a:rPr lang="en-GB" dirty="0"/>
              <a:t>3 × 12 = </a:t>
            </a:r>
            <a:r>
              <a:rPr lang="en-GB" dirty="0" smtClean="0"/>
              <a:t>36. The answer to the multiplication is 36, so </a:t>
            </a:r>
            <a:r>
              <a:rPr lang="en-GB" dirty="0"/>
              <a:t>36 ÷ 3 = </a:t>
            </a:r>
            <a:r>
              <a:rPr lang="en-GB" dirty="0" smtClean="0"/>
              <a:t>12 and </a:t>
            </a:r>
            <a:r>
              <a:rPr lang="en-GB" dirty="0"/>
              <a:t>36 ÷ 12 = </a:t>
            </a:r>
            <a:r>
              <a:rPr lang="en-GB" dirty="0" smtClean="0"/>
              <a:t>3</a:t>
            </a: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3 </a:t>
                      </a:r>
                      <a:r>
                        <a:rPr lang="en-GB" sz="1100" dirty="0">
                          <a:effectLst/>
                        </a:rPr>
                        <a:t>× 1 = </a:t>
                      </a:r>
                      <a:r>
                        <a:rPr lang="en-GB" sz="1100" dirty="0" smtClean="0">
                          <a:effectLst/>
                        </a:rPr>
                        <a:t>3</a:t>
                      </a:r>
                      <a:endParaRPr lang="en-GB" sz="1100" dirty="0">
                        <a:effectLst/>
                      </a:endParaRPr>
                    </a:p>
                    <a:p>
                      <a:pPr algn="ctr">
                        <a:lnSpc>
                          <a:spcPct val="115000"/>
                        </a:lnSpc>
                        <a:spcAft>
                          <a:spcPts val="0"/>
                        </a:spcAft>
                      </a:pPr>
                      <a:r>
                        <a:rPr lang="en-GB" sz="1100" dirty="0" smtClean="0">
                          <a:effectLst/>
                        </a:rPr>
                        <a:t>3 </a:t>
                      </a:r>
                      <a:r>
                        <a:rPr lang="en-GB" sz="1100" dirty="0">
                          <a:effectLst/>
                        </a:rPr>
                        <a:t>× </a:t>
                      </a:r>
                      <a:r>
                        <a:rPr lang="en-GB" sz="1100" dirty="0" smtClean="0">
                          <a:effectLst/>
                        </a:rPr>
                        <a:t>2 </a:t>
                      </a:r>
                      <a:r>
                        <a:rPr lang="en-GB" sz="1100" dirty="0">
                          <a:effectLst/>
                        </a:rPr>
                        <a:t>= </a:t>
                      </a:r>
                      <a:r>
                        <a:rPr lang="en-GB" sz="1100" dirty="0" smtClean="0">
                          <a:effectLst/>
                        </a:rPr>
                        <a:t>6</a:t>
                      </a:r>
                      <a:endParaRPr lang="en-GB" sz="1100" dirty="0">
                        <a:effectLst/>
                      </a:endParaRPr>
                    </a:p>
                    <a:p>
                      <a:pPr algn="ctr">
                        <a:lnSpc>
                          <a:spcPct val="115000"/>
                        </a:lnSpc>
                        <a:spcAft>
                          <a:spcPts val="0"/>
                        </a:spcAft>
                      </a:pPr>
                      <a:r>
                        <a:rPr lang="en-GB" sz="1100" dirty="0" smtClean="0">
                          <a:effectLst/>
                        </a:rPr>
                        <a:t>3 </a:t>
                      </a:r>
                      <a:r>
                        <a:rPr lang="en-GB" sz="1100" dirty="0">
                          <a:effectLst/>
                        </a:rPr>
                        <a:t>× 3 = </a:t>
                      </a:r>
                      <a:r>
                        <a:rPr lang="en-GB" sz="1100" dirty="0" smtClean="0">
                          <a:effectLst/>
                        </a:rPr>
                        <a:t>9</a:t>
                      </a:r>
                      <a:endParaRPr lang="en-GB" sz="1100" dirty="0">
                        <a:effectLst/>
                      </a:endParaRPr>
                    </a:p>
                    <a:p>
                      <a:pPr algn="ctr">
                        <a:lnSpc>
                          <a:spcPct val="115000"/>
                        </a:lnSpc>
                        <a:spcAft>
                          <a:spcPts val="0"/>
                        </a:spcAft>
                      </a:pPr>
                      <a:r>
                        <a:rPr lang="en-GB" sz="1100" dirty="0" smtClean="0">
                          <a:effectLst/>
                        </a:rPr>
                        <a:t>3 </a:t>
                      </a:r>
                      <a:r>
                        <a:rPr lang="en-GB" sz="1100" dirty="0">
                          <a:effectLst/>
                        </a:rPr>
                        <a:t>× 4 = </a:t>
                      </a:r>
                      <a:r>
                        <a:rPr lang="en-GB" sz="1100" dirty="0" smtClean="0">
                          <a:effectLst/>
                        </a:rPr>
                        <a:t>12</a:t>
                      </a:r>
                      <a:endParaRPr lang="en-GB" sz="1100" dirty="0">
                        <a:effectLst/>
                      </a:endParaRPr>
                    </a:p>
                    <a:p>
                      <a:pPr algn="ctr">
                        <a:lnSpc>
                          <a:spcPct val="115000"/>
                        </a:lnSpc>
                        <a:spcAft>
                          <a:spcPts val="0"/>
                        </a:spcAft>
                      </a:pPr>
                      <a:r>
                        <a:rPr lang="en-GB" sz="1100" dirty="0" smtClean="0">
                          <a:effectLst/>
                        </a:rPr>
                        <a:t>3 </a:t>
                      </a:r>
                      <a:r>
                        <a:rPr lang="en-GB" sz="1100" dirty="0">
                          <a:effectLst/>
                        </a:rPr>
                        <a:t>× 5 = </a:t>
                      </a:r>
                      <a:r>
                        <a:rPr lang="en-GB" sz="1100" dirty="0" smtClean="0">
                          <a:effectLst/>
                        </a:rPr>
                        <a:t>15</a:t>
                      </a:r>
                      <a:endParaRPr lang="en-GB" sz="1100" dirty="0">
                        <a:effectLst/>
                      </a:endParaRPr>
                    </a:p>
                    <a:p>
                      <a:pPr algn="ctr">
                        <a:lnSpc>
                          <a:spcPct val="115000"/>
                        </a:lnSpc>
                        <a:spcAft>
                          <a:spcPts val="0"/>
                        </a:spcAft>
                      </a:pPr>
                      <a:r>
                        <a:rPr lang="en-GB" sz="1100" dirty="0" smtClean="0">
                          <a:effectLst/>
                        </a:rPr>
                        <a:t>3</a:t>
                      </a:r>
                      <a:r>
                        <a:rPr lang="en-GB" sz="1100" baseline="0" dirty="0" smtClean="0">
                          <a:effectLst/>
                        </a:rPr>
                        <a:t> </a:t>
                      </a:r>
                      <a:r>
                        <a:rPr lang="en-GB" sz="1100" dirty="0" smtClean="0">
                          <a:effectLst/>
                        </a:rPr>
                        <a:t>× </a:t>
                      </a:r>
                      <a:r>
                        <a:rPr lang="en-GB" sz="1100" dirty="0">
                          <a:effectLst/>
                        </a:rPr>
                        <a:t>6 = </a:t>
                      </a:r>
                      <a:r>
                        <a:rPr lang="en-GB" sz="1100" dirty="0" smtClean="0">
                          <a:effectLst/>
                        </a:rPr>
                        <a:t>18</a:t>
                      </a:r>
                      <a:endParaRPr lang="en-GB" sz="1100" dirty="0">
                        <a:effectLst/>
                      </a:endParaRPr>
                    </a:p>
                    <a:p>
                      <a:pPr algn="ctr">
                        <a:lnSpc>
                          <a:spcPct val="115000"/>
                        </a:lnSpc>
                        <a:spcAft>
                          <a:spcPts val="0"/>
                        </a:spcAft>
                      </a:pPr>
                      <a:r>
                        <a:rPr lang="en-GB" sz="1100" dirty="0" smtClean="0">
                          <a:effectLst/>
                        </a:rPr>
                        <a:t>3 </a:t>
                      </a:r>
                      <a:r>
                        <a:rPr lang="en-GB" sz="1100" dirty="0">
                          <a:effectLst/>
                        </a:rPr>
                        <a:t>× 7 = </a:t>
                      </a:r>
                      <a:r>
                        <a:rPr lang="en-GB" sz="1100" dirty="0" smtClean="0">
                          <a:effectLst/>
                        </a:rPr>
                        <a:t>21</a:t>
                      </a:r>
                      <a:endParaRPr lang="en-GB" sz="1100" dirty="0">
                        <a:effectLst/>
                      </a:endParaRPr>
                    </a:p>
                    <a:p>
                      <a:pPr algn="ctr">
                        <a:lnSpc>
                          <a:spcPct val="115000"/>
                        </a:lnSpc>
                        <a:spcAft>
                          <a:spcPts val="0"/>
                        </a:spcAft>
                      </a:pPr>
                      <a:r>
                        <a:rPr lang="en-GB" sz="1100" dirty="0" smtClean="0">
                          <a:effectLst/>
                        </a:rPr>
                        <a:t>3 </a:t>
                      </a:r>
                      <a:r>
                        <a:rPr lang="en-GB" sz="1100" dirty="0">
                          <a:effectLst/>
                        </a:rPr>
                        <a:t>× 8 = </a:t>
                      </a:r>
                      <a:r>
                        <a:rPr lang="en-GB" sz="1100" dirty="0" smtClean="0">
                          <a:effectLst/>
                        </a:rPr>
                        <a:t>24</a:t>
                      </a:r>
                      <a:endParaRPr lang="en-GB" sz="1100" dirty="0">
                        <a:effectLst/>
                      </a:endParaRPr>
                    </a:p>
                    <a:p>
                      <a:pPr algn="ctr">
                        <a:lnSpc>
                          <a:spcPct val="115000"/>
                        </a:lnSpc>
                        <a:spcAft>
                          <a:spcPts val="0"/>
                        </a:spcAft>
                      </a:pPr>
                      <a:r>
                        <a:rPr lang="en-GB" sz="1100" dirty="0" smtClean="0">
                          <a:effectLst/>
                        </a:rPr>
                        <a:t>3 </a:t>
                      </a:r>
                      <a:r>
                        <a:rPr lang="en-GB" sz="1100" dirty="0">
                          <a:effectLst/>
                        </a:rPr>
                        <a:t>× 9 = </a:t>
                      </a:r>
                      <a:r>
                        <a:rPr lang="en-GB" sz="1100" dirty="0" smtClean="0">
                          <a:effectLst/>
                        </a:rPr>
                        <a:t>27</a:t>
                      </a:r>
                      <a:endParaRPr lang="en-GB" sz="1100" dirty="0">
                        <a:effectLst/>
                      </a:endParaRPr>
                    </a:p>
                    <a:p>
                      <a:pPr algn="ctr">
                        <a:lnSpc>
                          <a:spcPct val="115000"/>
                        </a:lnSpc>
                        <a:spcAft>
                          <a:spcPts val="0"/>
                        </a:spcAft>
                      </a:pPr>
                      <a:r>
                        <a:rPr lang="en-GB" sz="1100" dirty="0" smtClean="0">
                          <a:effectLst/>
                        </a:rPr>
                        <a:t>3 </a:t>
                      </a:r>
                      <a:r>
                        <a:rPr lang="en-GB" sz="1100" dirty="0">
                          <a:effectLst/>
                        </a:rPr>
                        <a:t>× 10 = </a:t>
                      </a:r>
                      <a:r>
                        <a:rPr lang="en-GB" sz="1100" dirty="0" smtClean="0">
                          <a:effectLst/>
                        </a:rPr>
                        <a:t>30</a:t>
                      </a:r>
                      <a:endParaRPr lang="en-GB" sz="1100" dirty="0">
                        <a:effectLst/>
                      </a:endParaRPr>
                    </a:p>
                    <a:p>
                      <a:pPr algn="ctr">
                        <a:lnSpc>
                          <a:spcPct val="115000"/>
                        </a:lnSpc>
                        <a:spcAft>
                          <a:spcPts val="0"/>
                        </a:spcAft>
                      </a:pPr>
                      <a:r>
                        <a:rPr lang="en-GB" sz="1100" dirty="0" smtClean="0">
                          <a:effectLst/>
                        </a:rPr>
                        <a:t>3 </a:t>
                      </a:r>
                      <a:r>
                        <a:rPr lang="en-GB" sz="1100" dirty="0">
                          <a:effectLst/>
                        </a:rPr>
                        <a:t>× 11 = </a:t>
                      </a:r>
                      <a:r>
                        <a:rPr lang="en-GB" sz="1100" dirty="0" smtClean="0">
                          <a:effectLst/>
                        </a:rPr>
                        <a:t>33</a:t>
                      </a:r>
                      <a:endParaRPr lang="en-GB" sz="1100" dirty="0">
                        <a:effectLst/>
                      </a:endParaRPr>
                    </a:p>
                    <a:p>
                      <a:pPr algn="ctr">
                        <a:lnSpc>
                          <a:spcPct val="115000"/>
                        </a:lnSpc>
                        <a:spcAft>
                          <a:spcPts val="0"/>
                        </a:spcAft>
                      </a:pPr>
                      <a:r>
                        <a:rPr lang="en-GB" sz="1100" dirty="0" smtClean="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3 = 3</a:t>
                      </a:r>
                    </a:p>
                    <a:p>
                      <a:pPr algn="ctr">
                        <a:lnSpc>
                          <a:spcPct val="115000"/>
                        </a:lnSpc>
                        <a:spcAft>
                          <a:spcPts val="0"/>
                        </a:spcAft>
                      </a:pPr>
                      <a:r>
                        <a:rPr lang="en-GB" sz="1100" dirty="0" smtClean="0">
                          <a:effectLst/>
                        </a:rPr>
                        <a:t>2 × 3 = 6</a:t>
                      </a:r>
                    </a:p>
                    <a:p>
                      <a:pPr algn="ctr">
                        <a:lnSpc>
                          <a:spcPct val="115000"/>
                        </a:lnSpc>
                        <a:spcAft>
                          <a:spcPts val="0"/>
                        </a:spcAft>
                      </a:pPr>
                      <a:r>
                        <a:rPr lang="en-GB" sz="1100" dirty="0" smtClean="0">
                          <a:effectLst/>
                        </a:rPr>
                        <a:t>3 × 3 = 9</a:t>
                      </a:r>
                    </a:p>
                    <a:p>
                      <a:pPr algn="ctr">
                        <a:lnSpc>
                          <a:spcPct val="115000"/>
                        </a:lnSpc>
                        <a:spcAft>
                          <a:spcPts val="0"/>
                        </a:spcAft>
                      </a:pPr>
                      <a:r>
                        <a:rPr lang="en-GB" sz="1100" dirty="0" smtClean="0">
                          <a:effectLst/>
                        </a:rPr>
                        <a:t>4 × 3</a:t>
                      </a:r>
                      <a:r>
                        <a:rPr lang="en-GB" sz="1100" baseline="0" dirty="0" smtClean="0">
                          <a:effectLst/>
                        </a:rPr>
                        <a:t> </a:t>
                      </a:r>
                      <a:r>
                        <a:rPr lang="en-GB" sz="1100" dirty="0" smtClean="0">
                          <a:effectLst/>
                        </a:rPr>
                        <a:t>= 12</a:t>
                      </a:r>
                    </a:p>
                    <a:p>
                      <a:pPr algn="ctr">
                        <a:lnSpc>
                          <a:spcPct val="115000"/>
                        </a:lnSpc>
                        <a:spcAft>
                          <a:spcPts val="0"/>
                        </a:spcAft>
                      </a:pPr>
                      <a:r>
                        <a:rPr lang="en-GB" sz="1100" dirty="0" smtClean="0">
                          <a:effectLst/>
                        </a:rPr>
                        <a:t>5 × 3 = 15</a:t>
                      </a:r>
                    </a:p>
                    <a:p>
                      <a:pPr algn="ctr">
                        <a:lnSpc>
                          <a:spcPct val="115000"/>
                        </a:lnSpc>
                        <a:spcAft>
                          <a:spcPts val="0"/>
                        </a:spcAft>
                      </a:pPr>
                      <a:r>
                        <a:rPr lang="en-GB" sz="1100" baseline="0" dirty="0" smtClean="0">
                          <a:effectLst/>
                        </a:rPr>
                        <a:t>6 </a:t>
                      </a:r>
                      <a:r>
                        <a:rPr lang="en-GB" sz="1100" dirty="0" smtClean="0">
                          <a:effectLst/>
                        </a:rPr>
                        <a:t>× 3</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7 × 3 = 21</a:t>
                      </a:r>
                    </a:p>
                    <a:p>
                      <a:pPr algn="ctr">
                        <a:lnSpc>
                          <a:spcPct val="115000"/>
                        </a:lnSpc>
                        <a:spcAft>
                          <a:spcPts val="0"/>
                        </a:spcAft>
                      </a:pPr>
                      <a:r>
                        <a:rPr lang="en-GB" sz="1100" dirty="0" smtClean="0">
                          <a:effectLst/>
                        </a:rPr>
                        <a:t>8 × 3 = 24</a:t>
                      </a:r>
                    </a:p>
                    <a:p>
                      <a:pPr algn="ctr">
                        <a:lnSpc>
                          <a:spcPct val="115000"/>
                        </a:lnSpc>
                        <a:spcAft>
                          <a:spcPts val="0"/>
                        </a:spcAft>
                      </a:pPr>
                      <a:r>
                        <a:rPr lang="en-GB" sz="1100" dirty="0" smtClean="0">
                          <a:effectLst/>
                        </a:rPr>
                        <a:t>9 × 3 = 27</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11 × 3 = 33</a:t>
                      </a:r>
                    </a:p>
                    <a:p>
                      <a:pPr algn="ctr">
                        <a:lnSpc>
                          <a:spcPct val="115000"/>
                        </a:lnSpc>
                        <a:spcAft>
                          <a:spcPts val="0"/>
                        </a:spcAft>
                      </a:pPr>
                      <a:r>
                        <a:rPr lang="en-GB" sz="1100" dirty="0" smtClean="0">
                          <a:effectLst/>
                        </a:rPr>
                        <a:t>12 × 3 = 36</a:t>
                      </a: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3 = 1</a:t>
                      </a:r>
                    </a:p>
                    <a:p>
                      <a:pPr algn="ctr">
                        <a:lnSpc>
                          <a:spcPct val="115000"/>
                        </a:lnSpc>
                        <a:spcAft>
                          <a:spcPts val="0"/>
                        </a:spcAft>
                      </a:pPr>
                      <a:r>
                        <a:rPr lang="en-GB" sz="1100" dirty="0" smtClean="0">
                          <a:effectLst/>
                        </a:rPr>
                        <a:t>6 ÷ 3</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3</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3 = 5</a:t>
                      </a:r>
                    </a:p>
                    <a:p>
                      <a:pPr algn="ctr">
                        <a:lnSpc>
                          <a:spcPct val="115000"/>
                        </a:lnSpc>
                        <a:spcAft>
                          <a:spcPts val="0"/>
                        </a:spcAft>
                      </a:pPr>
                      <a:r>
                        <a:rPr lang="en-GB" sz="1100" dirty="0" smtClean="0">
                          <a:effectLst/>
                        </a:rPr>
                        <a:t>18 ÷ 3</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21 ÷ 3 = 7</a:t>
                      </a:r>
                    </a:p>
                    <a:p>
                      <a:pPr algn="ctr">
                        <a:lnSpc>
                          <a:spcPct val="115000"/>
                        </a:lnSpc>
                        <a:spcAft>
                          <a:spcPts val="0"/>
                        </a:spcAft>
                      </a:pPr>
                      <a:r>
                        <a:rPr lang="en-GB" sz="1100" dirty="0" smtClean="0">
                          <a:effectLst/>
                        </a:rPr>
                        <a:t>24 ÷ 3</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27 ÷ 3 = 9</a:t>
                      </a:r>
                    </a:p>
                    <a:p>
                      <a:pPr algn="ctr">
                        <a:lnSpc>
                          <a:spcPct val="115000"/>
                        </a:lnSpc>
                        <a:spcAft>
                          <a:spcPts val="0"/>
                        </a:spcAft>
                      </a:pPr>
                      <a:r>
                        <a:rPr lang="en-GB" sz="1100" dirty="0" smtClean="0">
                          <a:effectLst/>
                        </a:rPr>
                        <a:t>30 ÷ 3</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33 ÷ 3 = 11</a:t>
                      </a:r>
                    </a:p>
                    <a:p>
                      <a:pPr algn="ctr">
                        <a:lnSpc>
                          <a:spcPct val="115000"/>
                        </a:lnSpc>
                        <a:spcAft>
                          <a:spcPts val="0"/>
                        </a:spcAft>
                      </a:pPr>
                      <a:r>
                        <a:rPr lang="en-GB" sz="1100" dirty="0" smtClean="0">
                          <a:effectLst/>
                        </a:rPr>
                        <a:t>36 ÷ 3</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3 ÷ 1 = 3</a:t>
                      </a:r>
                    </a:p>
                    <a:p>
                      <a:pPr algn="ctr">
                        <a:lnSpc>
                          <a:spcPct val="115000"/>
                        </a:lnSpc>
                        <a:spcAft>
                          <a:spcPts val="0"/>
                        </a:spcAft>
                      </a:pPr>
                      <a:r>
                        <a:rPr lang="en-GB" sz="1100" dirty="0" smtClean="0">
                          <a:effectLst/>
                        </a:rPr>
                        <a:t>6 ÷ 2</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9 ÷ 3 = 3</a:t>
                      </a:r>
                    </a:p>
                    <a:p>
                      <a:pPr algn="ctr">
                        <a:lnSpc>
                          <a:spcPct val="115000"/>
                        </a:lnSpc>
                        <a:spcAft>
                          <a:spcPts val="0"/>
                        </a:spcAft>
                      </a:pPr>
                      <a:r>
                        <a:rPr lang="en-GB" sz="1100" dirty="0" smtClean="0">
                          <a:effectLst/>
                        </a:rPr>
                        <a:t>12 ÷ 4</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15</a:t>
                      </a:r>
                      <a:r>
                        <a:rPr lang="en-GB" sz="1100" baseline="0" dirty="0" smtClean="0">
                          <a:effectLst/>
                        </a:rPr>
                        <a:t> </a:t>
                      </a:r>
                      <a:r>
                        <a:rPr lang="en-GB" sz="1100" dirty="0" smtClean="0">
                          <a:effectLst/>
                        </a:rPr>
                        <a:t>÷ 5 = 3</a:t>
                      </a:r>
                    </a:p>
                    <a:p>
                      <a:pPr algn="ctr">
                        <a:lnSpc>
                          <a:spcPct val="115000"/>
                        </a:lnSpc>
                        <a:spcAft>
                          <a:spcPts val="0"/>
                        </a:spcAft>
                      </a:pPr>
                      <a:r>
                        <a:rPr lang="en-GB" sz="1100" dirty="0" smtClean="0">
                          <a:effectLst/>
                        </a:rPr>
                        <a:t>18 ÷ 6</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21 ÷ 7 = 3</a:t>
                      </a:r>
                    </a:p>
                    <a:p>
                      <a:pPr algn="ctr">
                        <a:lnSpc>
                          <a:spcPct val="115000"/>
                        </a:lnSpc>
                        <a:spcAft>
                          <a:spcPts val="0"/>
                        </a:spcAft>
                      </a:pPr>
                      <a:r>
                        <a:rPr lang="en-GB" sz="1100" dirty="0" smtClean="0">
                          <a:effectLst/>
                        </a:rPr>
                        <a:t>24 ÷ 8</a:t>
                      </a:r>
                      <a:r>
                        <a:rPr lang="en-GB" sz="1100" baseline="0" dirty="0" smtClean="0">
                          <a:effectLst/>
                        </a:rPr>
                        <a:t> </a:t>
                      </a:r>
                      <a:r>
                        <a:rPr lang="en-GB" sz="1100" dirty="0" smtClean="0">
                          <a:effectLst/>
                        </a:rPr>
                        <a:t>= 3</a:t>
                      </a:r>
                    </a:p>
                    <a:p>
                      <a:pPr algn="ctr">
                        <a:lnSpc>
                          <a:spcPct val="115000"/>
                        </a:lnSpc>
                        <a:spcAft>
                          <a:spcPts val="0"/>
                        </a:spcAft>
                      </a:pPr>
                      <a:r>
                        <a:rPr lang="en-GB" sz="1100" dirty="0" smtClean="0">
                          <a:effectLst/>
                        </a:rPr>
                        <a:t>27 ÷ 9 = 3</a:t>
                      </a:r>
                    </a:p>
                    <a:p>
                      <a:pPr algn="ctr">
                        <a:lnSpc>
                          <a:spcPct val="115000"/>
                        </a:lnSpc>
                        <a:spcAft>
                          <a:spcPts val="0"/>
                        </a:spcAft>
                      </a:pPr>
                      <a:r>
                        <a:rPr lang="en-GB" sz="1100" dirty="0" smtClean="0">
                          <a:effectLst/>
                        </a:rPr>
                        <a:t>30 ÷ </a:t>
                      </a:r>
                      <a:r>
                        <a:rPr lang="en-GB" sz="1100" baseline="0" dirty="0" smtClean="0">
                          <a:effectLst/>
                        </a:rPr>
                        <a:t>10 </a:t>
                      </a:r>
                      <a:r>
                        <a:rPr lang="en-GB" sz="1100" dirty="0" smtClean="0">
                          <a:effectLst/>
                        </a:rPr>
                        <a:t>= 3</a:t>
                      </a:r>
                    </a:p>
                    <a:p>
                      <a:pPr algn="ctr">
                        <a:lnSpc>
                          <a:spcPct val="115000"/>
                        </a:lnSpc>
                        <a:spcAft>
                          <a:spcPts val="0"/>
                        </a:spcAft>
                      </a:pPr>
                      <a:r>
                        <a:rPr lang="en-GB" sz="1100" dirty="0" smtClean="0">
                          <a:effectLst/>
                        </a:rPr>
                        <a:t>33 ÷ 11 = 3</a:t>
                      </a:r>
                    </a:p>
                    <a:p>
                      <a:pPr algn="ctr">
                        <a:lnSpc>
                          <a:spcPct val="115000"/>
                        </a:lnSpc>
                        <a:spcAft>
                          <a:spcPts val="0"/>
                        </a:spcAft>
                      </a:pPr>
                      <a:r>
                        <a:rPr lang="en-GB" sz="1100" dirty="0" smtClean="0">
                          <a:effectLst/>
                        </a:rPr>
                        <a:t>36 ÷ 12</a:t>
                      </a:r>
                      <a:r>
                        <a:rPr lang="en-GB" sz="1100" baseline="0" dirty="0" smtClean="0">
                          <a:effectLst/>
                        </a:rPr>
                        <a:t> </a:t>
                      </a:r>
                      <a:r>
                        <a:rPr lang="en-GB" sz="1100" dirty="0" smtClean="0">
                          <a:effectLst/>
                        </a:rPr>
                        <a:t>= 3</a:t>
                      </a:r>
                    </a:p>
                    <a:p>
                      <a:pPr algn="ctr">
                        <a:lnSpc>
                          <a:spcPct val="115000"/>
                        </a:lnSpc>
                        <a:spcAft>
                          <a:spcPts val="0"/>
                        </a:spcAft>
                      </a:pPr>
                      <a:endParaRPr lang="en-GB" sz="110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3 </a:t>
            </a:r>
            <a:r>
              <a:rPr lang="en-GB" u="none" dirty="0" smtClean="0"/>
              <a:t>multiplied by </a:t>
            </a:r>
            <a:r>
              <a:rPr lang="en-GB" b="0" u="none" dirty="0"/>
              <a:t>8</a:t>
            </a:r>
            <a:r>
              <a:rPr lang="en-GB" b="0" u="none" dirty="0" smtClean="0"/>
              <a:t>?</a:t>
            </a:r>
          </a:p>
          <a:p>
            <a:pPr algn="l"/>
            <a:r>
              <a:rPr lang="en-GB" b="0" u="none" dirty="0" smtClean="0"/>
              <a:t>What is 8</a:t>
            </a:r>
            <a:r>
              <a:rPr lang="en-GB" u="none" dirty="0" smtClean="0"/>
              <a:t> times </a:t>
            </a:r>
            <a:r>
              <a:rPr lang="en-GB" b="0" u="none" dirty="0" smtClean="0"/>
              <a:t>3?</a:t>
            </a:r>
          </a:p>
          <a:p>
            <a:pPr algn="l"/>
            <a:r>
              <a:rPr lang="en-GB" b="0" u="none" dirty="0" smtClean="0"/>
              <a:t>What is 24 </a:t>
            </a:r>
            <a:r>
              <a:rPr lang="en-GB" u="none" dirty="0" smtClean="0"/>
              <a:t>divided by </a:t>
            </a:r>
            <a:r>
              <a:rPr lang="en-GB" b="0" u="none" dirty="0"/>
              <a:t>3</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3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18 </a:t>
            </a:r>
            <a:r>
              <a:rPr lang="en-GB" altLang="en-US" dirty="0">
                <a:ea typeface="Calibri" pitchFamily="34" charset="0"/>
                <a:cs typeface="Times New Roman" pitchFamily="18" charset="0"/>
              </a:rPr>
              <a:t>or ⃝ ÷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2198378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1 </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4 times table.</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What do you already know?</a:t>
            </a:r>
            <a:r>
              <a:rPr lang="en-GB" altLang="en-US" dirty="0" smtClean="0">
                <a:ea typeface="Calibri" pitchFamily="34" charset="0"/>
                <a:cs typeface="Times New Roman" pitchFamily="18" charset="0"/>
              </a:rPr>
              <a:t> – Your child will already know many of these facts from the 2, 3, 5 and 10 times tables. </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and double again</a:t>
            </a:r>
            <a:r>
              <a:rPr lang="en-GB" altLang="en-US" dirty="0" smtClean="0">
                <a:cs typeface="Arial" pitchFamily="34" charset="0"/>
              </a:rPr>
              <a:t> – Multiplying a number by 4 is the same as doubling and doubling again. Double 6 is 12 and double 12 is 24, so 6 </a:t>
            </a:r>
            <a:r>
              <a:rPr lang="en-GB" dirty="0"/>
              <a:t>× </a:t>
            </a:r>
            <a:r>
              <a:rPr lang="en-GB" dirty="0" smtClean="0"/>
              <a:t>4 = 24.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 </a:t>
            </a:r>
            <a:r>
              <a:rPr lang="en-GB" altLang="en-US" dirty="0" smtClean="0">
                <a:ea typeface="Calibri" pitchFamily="34" charset="0"/>
                <a:cs typeface="Times New Roman" pitchFamily="18" charset="0"/>
              </a:rPr>
              <a:t>– If your child knows one fact (e.g. </a:t>
            </a:r>
            <a:r>
              <a:rPr lang="en-GB" altLang="en-US" dirty="0" smtClean="0"/>
              <a:t>12</a:t>
            </a:r>
            <a:r>
              <a:rPr lang="en-GB" dirty="0" smtClean="0"/>
              <a:t> </a:t>
            </a:r>
            <a:r>
              <a:rPr lang="en-GB" dirty="0"/>
              <a:t>× </a:t>
            </a:r>
            <a:r>
              <a:rPr lang="en-GB" dirty="0" smtClean="0"/>
              <a:t>4 </a:t>
            </a:r>
            <a:r>
              <a:rPr lang="en-GB" dirty="0"/>
              <a:t>= </a:t>
            </a:r>
            <a:r>
              <a:rPr lang="en-GB" dirty="0" smtClean="0"/>
              <a:t>48), can they tell you the other three facts in the same fact family?</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4 </a:t>
                      </a:r>
                      <a:r>
                        <a:rPr lang="en-GB" sz="1100" dirty="0">
                          <a:effectLst/>
                        </a:rPr>
                        <a:t>× 1 = </a:t>
                      </a:r>
                      <a:r>
                        <a:rPr lang="en-GB" sz="1100" dirty="0" smtClean="0">
                          <a:effectLst/>
                        </a:rPr>
                        <a:t>4</a:t>
                      </a:r>
                      <a:endParaRPr lang="en-GB" sz="1100" dirty="0">
                        <a:effectLst/>
                      </a:endParaRPr>
                    </a:p>
                    <a:p>
                      <a:pPr algn="ctr">
                        <a:lnSpc>
                          <a:spcPct val="115000"/>
                        </a:lnSpc>
                        <a:spcAft>
                          <a:spcPts val="0"/>
                        </a:spcAft>
                      </a:pPr>
                      <a:r>
                        <a:rPr lang="en-GB" sz="1100" dirty="0" smtClean="0">
                          <a:effectLst/>
                        </a:rPr>
                        <a:t>4 </a:t>
                      </a:r>
                      <a:r>
                        <a:rPr lang="en-GB" sz="1100" dirty="0">
                          <a:effectLst/>
                        </a:rPr>
                        <a:t>× </a:t>
                      </a:r>
                      <a:r>
                        <a:rPr lang="en-GB" sz="1100" dirty="0" smtClean="0">
                          <a:effectLst/>
                        </a:rPr>
                        <a:t>2 </a:t>
                      </a:r>
                      <a:r>
                        <a:rPr lang="en-GB" sz="1100" dirty="0">
                          <a:effectLst/>
                        </a:rPr>
                        <a:t>= </a:t>
                      </a:r>
                      <a:r>
                        <a:rPr lang="en-GB" sz="1100" dirty="0" smtClean="0">
                          <a:effectLst/>
                        </a:rPr>
                        <a:t>8</a:t>
                      </a:r>
                      <a:endParaRPr lang="en-GB" sz="1100" dirty="0">
                        <a:effectLst/>
                      </a:endParaRPr>
                    </a:p>
                    <a:p>
                      <a:pPr algn="ctr">
                        <a:lnSpc>
                          <a:spcPct val="115000"/>
                        </a:lnSpc>
                        <a:spcAft>
                          <a:spcPts val="0"/>
                        </a:spcAft>
                      </a:pPr>
                      <a:r>
                        <a:rPr lang="en-GB" sz="1100" dirty="0" smtClean="0">
                          <a:effectLst/>
                        </a:rPr>
                        <a:t>4 </a:t>
                      </a:r>
                      <a:r>
                        <a:rPr lang="en-GB" sz="1100" dirty="0">
                          <a:effectLst/>
                        </a:rPr>
                        <a:t>× 3 = </a:t>
                      </a:r>
                      <a:r>
                        <a:rPr lang="en-GB" sz="1100" dirty="0" smtClean="0">
                          <a:effectLst/>
                        </a:rPr>
                        <a:t>12</a:t>
                      </a:r>
                      <a:endParaRPr lang="en-GB" sz="1100" dirty="0">
                        <a:effectLst/>
                      </a:endParaRPr>
                    </a:p>
                    <a:p>
                      <a:pPr algn="ctr">
                        <a:lnSpc>
                          <a:spcPct val="115000"/>
                        </a:lnSpc>
                        <a:spcAft>
                          <a:spcPts val="0"/>
                        </a:spcAft>
                      </a:pPr>
                      <a:r>
                        <a:rPr lang="en-GB" sz="1100" dirty="0" smtClean="0">
                          <a:effectLst/>
                        </a:rPr>
                        <a:t>4 </a:t>
                      </a:r>
                      <a:r>
                        <a:rPr lang="en-GB" sz="1100" dirty="0">
                          <a:effectLst/>
                        </a:rPr>
                        <a:t>× 4 = </a:t>
                      </a:r>
                      <a:r>
                        <a:rPr lang="en-GB" sz="1100" dirty="0" smtClean="0">
                          <a:effectLst/>
                        </a:rPr>
                        <a:t>16</a:t>
                      </a:r>
                      <a:endParaRPr lang="en-GB" sz="1100" dirty="0">
                        <a:effectLst/>
                      </a:endParaRPr>
                    </a:p>
                    <a:p>
                      <a:pPr algn="ctr">
                        <a:lnSpc>
                          <a:spcPct val="115000"/>
                        </a:lnSpc>
                        <a:spcAft>
                          <a:spcPts val="0"/>
                        </a:spcAft>
                      </a:pPr>
                      <a:r>
                        <a:rPr lang="en-GB" sz="1100" dirty="0" smtClean="0">
                          <a:effectLst/>
                        </a:rPr>
                        <a:t>4 </a:t>
                      </a:r>
                      <a:r>
                        <a:rPr lang="en-GB" sz="1100" dirty="0">
                          <a:effectLst/>
                        </a:rPr>
                        <a:t>× 5 = </a:t>
                      </a:r>
                      <a:r>
                        <a:rPr lang="en-GB" sz="1100" dirty="0" smtClean="0">
                          <a:effectLst/>
                        </a:rPr>
                        <a:t>20</a:t>
                      </a:r>
                      <a:endParaRPr lang="en-GB" sz="1100" dirty="0">
                        <a:effectLst/>
                      </a:endParaRPr>
                    </a:p>
                    <a:p>
                      <a:pPr algn="ctr">
                        <a:lnSpc>
                          <a:spcPct val="115000"/>
                        </a:lnSpc>
                        <a:spcAft>
                          <a:spcPts val="0"/>
                        </a:spcAft>
                      </a:pPr>
                      <a:r>
                        <a:rPr lang="en-GB" sz="1100" baseline="0" dirty="0" smtClean="0">
                          <a:effectLst/>
                        </a:rPr>
                        <a:t>4 </a:t>
                      </a:r>
                      <a:r>
                        <a:rPr lang="en-GB" sz="1100" dirty="0" smtClean="0">
                          <a:effectLst/>
                        </a:rPr>
                        <a:t>× </a:t>
                      </a:r>
                      <a:r>
                        <a:rPr lang="en-GB" sz="1100" dirty="0">
                          <a:effectLst/>
                        </a:rPr>
                        <a:t>6 = </a:t>
                      </a:r>
                      <a:r>
                        <a:rPr lang="en-GB" sz="1100" dirty="0" smtClean="0">
                          <a:effectLst/>
                        </a:rPr>
                        <a:t>24</a:t>
                      </a:r>
                      <a:endParaRPr lang="en-GB" sz="1100" dirty="0">
                        <a:effectLst/>
                      </a:endParaRPr>
                    </a:p>
                    <a:p>
                      <a:pPr algn="ctr">
                        <a:lnSpc>
                          <a:spcPct val="115000"/>
                        </a:lnSpc>
                        <a:spcAft>
                          <a:spcPts val="0"/>
                        </a:spcAft>
                      </a:pPr>
                      <a:r>
                        <a:rPr lang="en-GB" sz="1100" dirty="0" smtClean="0">
                          <a:effectLst/>
                        </a:rPr>
                        <a:t>4 </a:t>
                      </a:r>
                      <a:r>
                        <a:rPr lang="en-GB" sz="1100" dirty="0">
                          <a:effectLst/>
                        </a:rPr>
                        <a:t>× 7 = </a:t>
                      </a:r>
                      <a:r>
                        <a:rPr lang="en-GB" sz="1100" dirty="0" smtClean="0">
                          <a:effectLst/>
                        </a:rPr>
                        <a:t>28</a:t>
                      </a:r>
                      <a:endParaRPr lang="en-GB" sz="1100" dirty="0">
                        <a:effectLst/>
                      </a:endParaRPr>
                    </a:p>
                    <a:p>
                      <a:pPr algn="ctr">
                        <a:lnSpc>
                          <a:spcPct val="115000"/>
                        </a:lnSpc>
                        <a:spcAft>
                          <a:spcPts val="0"/>
                        </a:spcAft>
                      </a:pPr>
                      <a:r>
                        <a:rPr lang="en-GB" sz="1100" dirty="0" smtClean="0">
                          <a:effectLst/>
                        </a:rPr>
                        <a:t>4 </a:t>
                      </a:r>
                      <a:r>
                        <a:rPr lang="en-GB" sz="1100" dirty="0">
                          <a:effectLst/>
                        </a:rPr>
                        <a:t>× 8 = </a:t>
                      </a:r>
                      <a:r>
                        <a:rPr lang="en-GB" sz="1100" dirty="0" smtClean="0">
                          <a:effectLst/>
                        </a:rPr>
                        <a:t>32</a:t>
                      </a:r>
                      <a:endParaRPr lang="en-GB" sz="1100" dirty="0">
                        <a:effectLst/>
                      </a:endParaRPr>
                    </a:p>
                    <a:p>
                      <a:pPr algn="ctr">
                        <a:lnSpc>
                          <a:spcPct val="115000"/>
                        </a:lnSpc>
                        <a:spcAft>
                          <a:spcPts val="0"/>
                        </a:spcAft>
                      </a:pPr>
                      <a:r>
                        <a:rPr lang="en-GB" sz="1100" dirty="0" smtClean="0">
                          <a:effectLst/>
                        </a:rPr>
                        <a:t>4 </a:t>
                      </a:r>
                      <a:r>
                        <a:rPr lang="en-GB" sz="1100" dirty="0">
                          <a:effectLst/>
                        </a:rPr>
                        <a:t>× 9 = </a:t>
                      </a:r>
                      <a:r>
                        <a:rPr lang="en-GB" sz="1100" dirty="0" smtClean="0">
                          <a:effectLst/>
                        </a:rPr>
                        <a:t>36</a:t>
                      </a:r>
                      <a:endParaRPr lang="en-GB" sz="1100" dirty="0">
                        <a:effectLst/>
                      </a:endParaRPr>
                    </a:p>
                    <a:p>
                      <a:pPr algn="ctr">
                        <a:lnSpc>
                          <a:spcPct val="115000"/>
                        </a:lnSpc>
                        <a:spcAft>
                          <a:spcPts val="0"/>
                        </a:spcAft>
                      </a:pPr>
                      <a:r>
                        <a:rPr lang="en-GB" sz="1100" dirty="0" smtClean="0">
                          <a:effectLst/>
                        </a:rPr>
                        <a:t>4 </a:t>
                      </a:r>
                      <a:r>
                        <a:rPr lang="en-GB" sz="1100" dirty="0">
                          <a:effectLst/>
                        </a:rPr>
                        <a:t>× 10 = </a:t>
                      </a:r>
                      <a:r>
                        <a:rPr lang="en-GB" sz="1100" dirty="0" smtClean="0">
                          <a:effectLst/>
                        </a:rPr>
                        <a:t>40</a:t>
                      </a:r>
                      <a:endParaRPr lang="en-GB" sz="1100" dirty="0">
                        <a:effectLst/>
                      </a:endParaRPr>
                    </a:p>
                    <a:p>
                      <a:pPr algn="ctr">
                        <a:lnSpc>
                          <a:spcPct val="115000"/>
                        </a:lnSpc>
                        <a:spcAft>
                          <a:spcPts val="0"/>
                        </a:spcAft>
                      </a:pPr>
                      <a:r>
                        <a:rPr lang="en-GB" sz="1100" dirty="0" smtClean="0">
                          <a:effectLst/>
                        </a:rPr>
                        <a:t>4 </a:t>
                      </a:r>
                      <a:r>
                        <a:rPr lang="en-GB" sz="1100" dirty="0">
                          <a:effectLst/>
                        </a:rPr>
                        <a:t>× 11 = </a:t>
                      </a:r>
                      <a:r>
                        <a:rPr lang="en-GB" sz="1100" dirty="0" smtClean="0">
                          <a:effectLst/>
                        </a:rPr>
                        <a:t>44</a:t>
                      </a:r>
                      <a:endParaRPr lang="en-GB" sz="1100" dirty="0">
                        <a:effectLst/>
                      </a:endParaRPr>
                    </a:p>
                    <a:p>
                      <a:pPr algn="ctr">
                        <a:lnSpc>
                          <a:spcPct val="115000"/>
                        </a:lnSpc>
                        <a:spcAft>
                          <a:spcPts val="0"/>
                        </a:spcAft>
                      </a:pPr>
                      <a:r>
                        <a:rPr lang="en-GB" sz="1100" dirty="0" smtClean="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4 = 4</a:t>
                      </a:r>
                    </a:p>
                    <a:p>
                      <a:pPr algn="ctr">
                        <a:lnSpc>
                          <a:spcPct val="115000"/>
                        </a:lnSpc>
                        <a:spcAft>
                          <a:spcPts val="0"/>
                        </a:spcAft>
                      </a:pPr>
                      <a:r>
                        <a:rPr lang="en-GB" sz="1100" dirty="0" smtClean="0">
                          <a:effectLst/>
                        </a:rPr>
                        <a:t>2 × 4 = 8</a:t>
                      </a:r>
                    </a:p>
                    <a:p>
                      <a:pPr algn="ctr">
                        <a:lnSpc>
                          <a:spcPct val="115000"/>
                        </a:lnSpc>
                        <a:spcAft>
                          <a:spcPts val="0"/>
                        </a:spcAft>
                      </a:pPr>
                      <a:r>
                        <a:rPr lang="en-GB" sz="1100" dirty="0" smtClean="0">
                          <a:effectLst/>
                        </a:rPr>
                        <a:t>3 × 4 = 12</a:t>
                      </a:r>
                    </a:p>
                    <a:p>
                      <a:pPr algn="ctr">
                        <a:lnSpc>
                          <a:spcPct val="115000"/>
                        </a:lnSpc>
                        <a:spcAft>
                          <a:spcPts val="0"/>
                        </a:spcAft>
                      </a:pPr>
                      <a:r>
                        <a:rPr lang="en-GB" sz="1100" dirty="0" smtClean="0">
                          <a:effectLst/>
                        </a:rPr>
                        <a:t>4 × 4</a:t>
                      </a:r>
                      <a:r>
                        <a:rPr lang="en-GB" sz="1100" baseline="0" dirty="0" smtClean="0">
                          <a:effectLst/>
                        </a:rPr>
                        <a:t> </a:t>
                      </a:r>
                      <a:r>
                        <a:rPr lang="en-GB" sz="1100" dirty="0" smtClean="0">
                          <a:effectLst/>
                        </a:rPr>
                        <a:t>= 16</a:t>
                      </a:r>
                    </a:p>
                    <a:p>
                      <a:pPr algn="ctr">
                        <a:lnSpc>
                          <a:spcPct val="115000"/>
                        </a:lnSpc>
                        <a:spcAft>
                          <a:spcPts val="0"/>
                        </a:spcAft>
                      </a:pPr>
                      <a:r>
                        <a:rPr lang="en-GB" sz="1100" dirty="0" smtClean="0">
                          <a:effectLst/>
                        </a:rPr>
                        <a:t>5 × 4 = 20</a:t>
                      </a:r>
                    </a:p>
                    <a:p>
                      <a:pPr algn="ctr">
                        <a:lnSpc>
                          <a:spcPct val="115000"/>
                        </a:lnSpc>
                        <a:spcAft>
                          <a:spcPts val="0"/>
                        </a:spcAft>
                      </a:pPr>
                      <a:r>
                        <a:rPr lang="en-GB" sz="1100" baseline="0" dirty="0" smtClean="0">
                          <a:effectLst/>
                        </a:rPr>
                        <a:t>6 </a:t>
                      </a:r>
                      <a:r>
                        <a:rPr lang="en-GB" sz="1100" dirty="0" smtClean="0">
                          <a:effectLst/>
                        </a:rPr>
                        <a:t>× 4</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7 × 4 = 28</a:t>
                      </a:r>
                    </a:p>
                    <a:p>
                      <a:pPr algn="ctr">
                        <a:lnSpc>
                          <a:spcPct val="115000"/>
                        </a:lnSpc>
                        <a:spcAft>
                          <a:spcPts val="0"/>
                        </a:spcAft>
                      </a:pPr>
                      <a:r>
                        <a:rPr lang="en-GB" sz="1100" dirty="0" smtClean="0">
                          <a:effectLst/>
                        </a:rPr>
                        <a:t>8 × 4 = 32</a:t>
                      </a:r>
                    </a:p>
                    <a:p>
                      <a:pPr algn="ctr">
                        <a:lnSpc>
                          <a:spcPct val="115000"/>
                        </a:lnSpc>
                        <a:spcAft>
                          <a:spcPts val="0"/>
                        </a:spcAft>
                      </a:pPr>
                      <a:r>
                        <a:rPr lang="en-GB" sz="1100" dirty="0" smtClean="0">
                          <a:effectLst/>
                        </a:rPr>
                        <a:t>9 × 4 = 36</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11 × 4 = 44</a:t>
                      </a:r>
                    </a:p>
                    <a:p>
                      <a:pPr algn="ctr">
                        <a:lnSpc>
                          <a:spcPct val="115000"/>
                        </a:lnSpc>
                        <a:spcAft>
                          <a:spcPts val="0"/>
                        </a:spcAft>
                      </a:pPr>
                      <a:r>
                        <a:rPr lang="en-GB" sz="1100" dirty="0" smtClean="0">
                          <a:effectLst/>
                        </a:rPr>
                        <a:t>12 × 4 = 48</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4 ÷ 4 = 1</a:t>
                      </a:r>
                    </a:p>
                    <a:p>
                      <a:pPr algn="ctr">
                        <a:lnSpc>
                          <a:spcPct val="115000"/>
                        </a:lnSpc>
                        <a:spcAft>
                          <a:spcPts val="0"/>
                        </a:spcAft>
                      </a:pPr>
                      <a:r>
                        <a:rPr lang="en-GB" sz="1100" dirty="0" smtClean="0">
                          <a:effectLst/>
                        </a:rPr>
                        <a:t>8 ÷ 4</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12 ÷ 4 = 3</a:t>
                      </a:r>
                    </a:p>
                    <a:p>
                      <a:pPr algn="ctr">
                        <a:lnSpc>
                          <a:spcPct val="115000"/>
                        </a:lnSpc>
                        <a:spcAft>
                          <a:spcPts val="0"/>
                        </a:spcAft>
                      </a:pPr>
                      <a:r>
                        <a:rPr lang="en-GB" sz="1100" dirty="0" smtClean="0">
                          <a:effectLst/>
                        </a:rPr>
                        <a:t>16</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20 </a:t>
                      </a:r>
                      <a:r>
                        <a:rPr lang="en-GB" sz="1100" dirty="0" smtClean="0">
                          <a:effectLst/>
                        </a:rPr>
                        <a:t>÷ 4 = 5</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4</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28 ÷ 4 = 7</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36 ÷ 4 = 9</a:t>
                      </a:r>
                    </a:p>
                    <a:p>
                      <a:pPr algn="ctr">
                        <a:lnSpc>
                          <a:spcPct val="115000"/>
                        </a:lnSpc>
                        <a:spcAft>
                          <a:spcPts val="0"/>
                        </a:spcAft>
                      </a:pPr>
                      <a:r>
                        <a:rPr lang="en-GB" sz="1100" dirty="0" smtClean="0">
                          <a:effectLst/>
                        </a:rPr>
                        <a:t>40 ÷ 4</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44 ÷ 4</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48 ÷ 4</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4 ÷ 1 = 4</a:t>
                      </a:r>
                    </a:p>
                    <a:p>
                      <a:pPr algn="ctr">
                        <a:lnSpc>
                          <a:spcPct val="115000"/>
                        </a:lnSpc>
                        <a:spcAft>
                          <a:spcPts val="0"/>
                        </a:spcAft>
                      </a:pPr>
                      <a:r>
                        <a:rPr lang="en-GB" sz="1100" dirty="0" smtClean="0">
                          <a:effectLst/>
                        </a:rPr>
                        <a:t>8 ÷ 2</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12 ÷ 3 = 4</a:t>
                      </a:r>
                    </a:p>
                    <a:p>
                      <a:pPr algn="ctr">
                        <a:lnSpc>
                          <a:spcPct val="115000"/>
                        </a:lnSpc>
                        <a:spcAft>
                          <a:spcPts val="0"/>
                        </a:spcAft>
                      </a:pPr>
                      <a:r>
                        <a:rPr lang="en-GB" sz="1100" dirty="0" smtClean="0">
                          <a:effectLst/>
                        </a:rPr>
                        <a:t>16 ÷ 4</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20</a:t>
                      </a:r>
                      <a:r>
                        <a:rPr lang="en-GB" sz="1100" baseline="0" dirty="0" smtClean="0">
                          <a:effectLst/>
                        </a:rPr>
                        <a:t> </a:t>
                      </a:r>
                      <a:r>
                        <a:rPr lang="en-GB" sz="1100" dirty="0" smtClean="0">
                          <a:effectLst/>
                        </a:rPr>
                        <a:t>÷ 5 = 4</a:t>
                      </a:r>
                    </a:p>
                    <a:p>
                      <a:pPr algn="ctr">
                        <a:lnSpc>
                          <a:spcPct val="115000"/>
                        </a:lnSpc>
                        <a:spcAft>
                          <a:spcPts val="0"/>
                        </a:spcAft>
                      </a:pPr>
                      <a:r>
                        <a:rPr lang="en-GB" sz="1100" dirty="0" smtClean="0">
                          <a:effectLst/>
                        </a:rPr>
                        <a:t>24 ÷ 6</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28 ÷ 7 = 4</a:t>
                      </a:r>
                    </a:p>
                    <a:p>
                      <a:pPr algn="ctr">
                        <a:lnSpc>
                          <a:spcPct val="115000"/>
                        </a:lnSpc>
                        <a:spcAft>
                          <a:spcPts val="0"/>
                        </a:spcAft>
                      </a:pPr>
                      <a:r>
                        <a:rPr lang="en-GB" sz="1100" dirty="0" smtClean="0">
                          <a:effectLst/>
                        </a:rPr>
                        <a:t>32</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dirty="0" smtClean="0">
                          <a:effectLst/>
                        </a:rPr>
                        <a:t>36 ÷ 9 = 4</a:t>
                      </a:r>
                    </a:p>
                    <a:p>
                      <a:pPr algn="ctr">
                        <a:lnSpc>
                          <a:spcPct val="115000"/>
                        </a:lnSpc>
                        <a:spcAft>
                          <a:spcPts val="0"/>
                        </a:spcAft>
                      </a:pPr>
                      <a:r>
                        <a:rPr lang="en-GB" sz="1100" dirty="0" smtClean="0">
                          <a:effectLst/>
                        </a:rPr>
                        <a:t>40 ÷ </a:t>
                      </a:r>
                      <a:r>
                        <a:rPr lang="en-GB" sz="1100" baseline="0" dirty="0" smtClean="0">
                          <a:effectLst/>
                        </a:rPr>
                        <a:t>10 </a:t>
                      </a:r>
                      <a:r>
                        <a:rPr lang="en-GB" sz="1100" dirty="0" smtClean="0">
                          <a:effectLst/>
                        </a:rPr>
                        <a:t>= 4</a:t>
                      </a:r>
                    </a:p>
                    <a:p>
                      <a:pPr algn="ctr">
                        <a:lnSpc>
                          <a:spcPct val="115000"/>
                        </a:lnSpc>
                        <a:spcAft>
                          <a:spcPts val="0"/>
                        </a:spcAft>
                      </a:pPr>
                      <a:r>
                        <a:rPr lang="en-GB" sz="1100" dirty="0" smtClean="0">
                          <a:effectLst/>
                        </a:rPr>
                        <a:t>44 ÷ 11 = 4</a:t>
                      </a:r>
                    </a:p>
                    <a:p>
                      <a:pPr algn="ctr">
                        <a:lnSpc>
                          <a:spcPct val="115000"/>
                        </a:lnSpc>
                        <a:spcAft>
                          <a:spcPts val="0"/>
                        </a:spcAft>
                      </a:pPr>
                      <a:r>
                        <a:rPr lang="en-GB" sz="1100" dirty="0" smtClean="0">
                          <a:effectLst/>
                        </a:rPr>
                        <a:t>48 ÷ 12</a:t>
                      </a:r>
                      <a:r>
                        <a:rPr lang="en-GB" sz="1100" baseline="0" dirty="0" smtClean="0">
                          <a:effectLst/>
                        </a:rPr>
                        <a:t> </a:t>
                      </a:r>
                      <a:r>
                        <a:rPr lang="en-GB" sz="1100" dirty="0" smtClean="0">
                          <a:effectLst/>
                        </a:rPr>
                        <a:t>= 4</a:t>
                      </a:r>
                    </a:p>
                    <a:p>
                      <a:pPr algn="ctr">
                        <a:lnSpc>
                          <a:spcPct val="115000"/>
                        </a:lnSpc>
                        <a:spcAft>
                          <a:spcPts val="0"/>
                        </a:spcAft>
                      </a:pPr>
                      <a:endParaRPr lang="en-GB" sz="110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4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a:t>4</a:t>
            </a:r>
            <a:r>
              <a:rPr lang="en-GB" b="0" u="none" dirty="0" smtClean="0"/>
              <a:t>?</a:t>
            </a:r>
          </a:p>
          <a:p>
            <a:pPr algn="l"/>
            <a:r>
              <a:rPr lang="en-GB" b="0" u="none" dirty="0" smtClean="0"/>
              <a:t>What is 24 </a:t>
            </a:r>
            <a:r>
              <a:rPr lang="en-GB" u="none" dirty="0" smtClean="0"/>
              <a:t>divided by </a:t>
            </a:r>
            <a:r>
              <a:rPr lang="en-GB" b="0" u="none" dirty="0" smtClean="0"/>
              <a:t>4?</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4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7008042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8 times table.</a:t>
            </a:r>
            <a:endParaRPr lang="en-GB" dirty="0"/>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fours </a:t>
            </a:r>
            <a:r>
              <a:rPr lang="en-GB" altLang="en-US" dirty="0" smtClean="0">
                <a:cs typeface="Arial" pitchFamily="34" charset="0"/>
              </a:rPr>
              <a:t>– Multiplying a number by 8 is the same as multiply by 4 and then doubling the answer. 8 </a:t>
            </a:r>
            <a:r>
              <a:rPr lang="en-GB" dirty="0"/>
              <a:t>× </a:t>
            </a:r>
            <a:r>
              <a:rPr lang="en-GB" dirty="0" smtClean="0"/>
              <a:t>4 = 32 and </a:t>
            </a:r>
            <a:r>
              <a:rPr lang="en-GB" altLang="en-US" dirty="0" smtClean="0">
                <a:cs typeface="Arial" pitchFamily="34" charset="0"/>
              </a:rPr>
              <a:t>double </a:t>
            </a:r>
            <a:r>
              <a:rPr lang="en-GB" altLang="en-US" dirty="0">
                <a:cs typeface="Arial" pitchFamily="34" charset="0"/>
              </a:rPr>
              <a:t>3</a:t>
            </a:r>
            <a:r>
              <a:rPr lang="en-GB" altLang="en-US" dirty="0" smtClean="0">
                <a:cs typeface="Arial" pitchFamily="34" charset="0"/>
              </a:rPr>
              <a:t>2 is 64, so 8 </a:t>
            </a:r>
            <a:r>
              <a:rPr lang="en-GB" dirty="0"/>
              <a:t>× 8</a:t>
            </a:r>
            <a:r>
              <a:rPr lang="en-GB" dirty="0" smtClean="0"/>
              <a:t> = 64.</a:t>
            </a:r>
            <a:endParaRPr lang="en-GB" dirty="0" smtClean="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smtClean="0">
                <a:cs typeface="Times New Roman" pitchFamily="18" charset="0"/>
              </a:rPr>
              <a:t>Five six seven eight</a:t>
            </a:r>
            <a:r>
              <a:rPr lang="en-GB" dirty="0" smtClean="0">
                <a:cs typeface="Times New Roman" pitchFamily="18" charset="0"/>
              </a:rPr>
              <a:t> – fifty-six is seven times eight (56 = 7 </a:t>
            </a:r>
            <a:r>
              <a:rPr lang="en-GB" dirty="0"/>
              <a:t>× </a:t>
            </a:r>
            <a:r>
              <a:rPr lang="en-GB" dirty="0" smtClean="0"/>
              <a:t>8). </a:t>
            </a:r>
            <a:endParaRPr lang="en-GB" dirty="0"/>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8 </a:t>
                      </a:r>
                      <a:r>
                        <a:rPr lang="en-GB" sz="1100" dirty="0">
                          <a:effectLst/>
                        </a:rPr>
                        <a:t>× 1 = </a:t>
                      </a:r>
                      <a:r>
                        <a:rPr lang="en-GB" sz="1100" dirty="0" smtClean="0">
                          <a:effectLst/>
                        </a:rPr>
                        <a:t>8</a:t>
                      </a:r>
                      <a:endParaRPr lang="en-GB" sz="1100" dirty="0">
                        <a:effectLst/>
                      </a:endParaRPr>
                    </a:p>
                    <a:p>
                      <a:pPr algn="ctr">
                        <a:lnSpc>
                          <a:spcPct val="115000"/>
                        </a:lnSpc>
                        <a:spcAft>
                          <a:spcPts val="0"/>
                        </a:spcAft>
                      </a:pPr>
                      <a:r>
                        <a:rPr lang="en-GB" sz="1100" dirty="0" smtClean="0">
                          <a:effectLst/>
                        </a:rPr>
                        <a:t>8 </a:t>
                      </a:r>
                      <a:r>
                        <a:rPr lang="en-GB" sz="1100" dirty="0">
                          <a:effectLst/>
                        </a:rPr>
                        <a:t>× </a:t>
                      </a:r>
                      <a:r>
                        <a:rPr lang="en-GB" sz="1100" dirty="0" smtClean="0">
                          <a:effectLst/>
                        </a:rPr>
                        <a:t>2 </a:t>
                      </a:r>
                      <a:r>
                        <a:rPr lang="en-GB" sz="1100" dirty="0">
                          <a:effectLst/>
                        </a:rPr>
                        <a:t>= </a:t>
                      </a:r>
                      <a:r>
                        <a:rPr lang="en-GB" sz="1100" dirty="0" smtClean="0">
                          <a:effectLst/>
                        </a:rPr>
                        <a:t>16</a:t>
                      </a:r>
                      <a:endParaRPr lang="en-GB" sz="1100" dirty="0">
                        <a:effectLst/>
                      </a:endParaRPr>
                    </a:p>
                    <a:p>
                      <a:pPr algn="ctr">
                        <a:lnSpc>
                          <a:spcPct val="115000"/>
                        </a:lnSpc>
                        <a:spcAft>
                          <a:spcPts val="0"/>
                        </a:spcAft>
                      </a:pPr>
                      <a:r>
                        <a:rPr lang="en-GB" sz="1100" dirty="0" smtClean="0">
                          <a:effectLst/>
                        </a:rPr>
                        <a:t>8 </a:t>
                      </a:r>
                      <a:r>
                        <a:rPr lang="en-GB" sz="1100" dirty="0">
                          <a:effectLst/>
                        </a:rPr>
                        <a:t>× 3 = </a:t>
                      </a:r>
                      <a:r>
                        <a:rPr lang="en-GB" sz="1100" dirty="0" smtClean="0">
                          <a:effectLst/>
                        </a:rPr>
                        <a:t>24</a:t>
                      </a:r>
                      <a:endParaRPr lang="en-GB" sz="1100" dirty="0">
                        <a:effectLst/>
                      </a:endParaRPr>
                    </a:p>
                    <a:p>
                      <a:pPr algn="ctr">
                        <a:lnSpc>
                          <a:spcPct val="115000"/>
                        </a:lnSpc>
                        <a:spcAft>
                          <a:spcPts val="0"/>
                        </a:spcAft>
                      </a:pPr>
                      <a:r>
                        <a:rPr lang="en-GB" sz="1100" dirty="0" smtClean="0">
                          <a:effectLst/>
                        </a:rPr>
                        <a:t>8 </a:t>
                      </a:r>
                      <a:r>
                        <a:rPr lang="en-GB" sz="1100" dirty="0">
                          <a:effectLst/>
                        </a:rPr>
                        <a:t>× 4 = </a:t>
                      </a:r>
                      <a:r>
                        <a:rPr lang="en-GB" sz="1100" dirty="0" smtClean="0">
                          <a:effectLst/>
                        </a:rPr>
                        <a:t>32</a:t>
                      </a:r>
                      <a:endParaRPr lang="en-GB" sz="1100" dirty="0">
                        <a:effectLst/>
                      </a:endParaRPr>
                    </a:p>
                    <a:p>
                      <a:pPr algn="ctr">
                        <a:lnSpc>
                          <a:spcPct val="115000"/>
                        </a:lnSpc>
                        <a:spcAft>
                          <a:spcPts val="0"/>
                        </a:spcAft>
                      </a:pPr>
                      <a:r>
                        <a:rPr lang="en-GB" sz="1100" dirty="0" smtClean="0">
                          <a:effectLst/>
                        </a:rPr>
                        <a:t>8 </a:t>
                      </a:r>
                      <a:r>
                        <a:rPr lang="en-GB" sz="1100" dirty="0">
                          <a:effectLst/>
                        </a:rPr>
                        <a:t>× 5 = </a:t>
                      </a:r>
                      <a:r>
                        <a:rPr lang="en-GB" sz="1100" dirty="0" smtClean="0">
                          <a:effectLst/>
                        </a:rPr>
                        <a:t>40</a:t>
                      </a:r>
                      <a:endParaRPr lang="en-GB" sz="1100" dirty="0">
                        <a:effectLst/>
                      </a:endParaRPr>
                    </a:p>
                    <a:p>
                      <a:pPr algn="ctr">
                        <a:lnSpc>
                          <a:spcPct val="115000"/>
                        </a:lnSpc>
                        <a:spcAft>
                          <a:spcPts val="0"/>
                        </a:spcAft>
                      </a:pPr>
                      <a:r>
                        <a:rPr lang="en-GB" sz="1100" baseline="0" dirty="0" smtClean="0">
                          <a:effectLst/>
                        </a:rPr>
                        <a:t>8 </a:t>
                      </a:r>
                      <a:r>
                        <a:rPr lang="en-GB" sz="1100" dirty="0" smtClean="0">
                          <a:effectLst/>
                        </a:rPr>
                        <a:t>× </a:t>
                      </a:r>
                      <a:r>
                        <a:rPr lang="en-GB" sz="1100" dirty="0">
                          <a:effectLst/>
                        </a:rPr>
                        <a:t>6 = </a:t>
                      </a:r>
                      <a:r>
                        <a:rPr lang="en-GB" sz="1100" dirty="0" smtClean="0">
                          <a:effectLst/>
                        </a:rPr>
                        <a:t>48</a:t>
                      </a:r>
                      <a:endParaRPr lang="en-GB" sz="1100" dirty="0">
                        <a:effectLst/>
                      </a:endParaRPr>
                    </a:p>
                    <a:p>
                      <a:pPr algn="ctr">
                        <a:lnSpc>
                          <a:spcPct val="115000"/>
                        </a:lnSpc>
                        <a:spcAft>
                          <a:spcPts val="0"/>
                        </a:spcAft>
                      </a:pPr>
                      <a:r>
                        <a:rPr lang="en-GB" sz="1100" dirty="0" smtClean="0">
                          <a:effectLst/>
                        </a:rPr>
                        <a:t>8 </a:t>
                      </a:r>
                      <a:r>
                        <a:rPr lang="en-GB" sz="1100" dirty="0">
                          <a:effectLst/>
                        </a:rPr>
                        <a:t>× 7 = </a:t>
                      </a:r>
                      <a:r>
                        <a:rPr lang="en-GB" sz="1100" dirty="0" smtClean="0">
                          <a:effectLst/>
                        </a:rPr>
                        <a:t>56</a:t>
                      </a:r>
                      <a:endParaRPr lang="en-GB" sz="1100" dirty="0">
                        <a:effectLst/>
                      </a:endParaRPr>
                    </a:p>
                    <a:p>
                      <a:pPr algn="ctr">
                        <a:lnSpc>
                          <a:spcPct val="115000"/>
                        </a:lnSpc>
                        <a:spcAft>
                          <a:spcPts val="0"/>
                        </a:spcAft>
                      </a:pPr>
                      <a:r>
                        <a:rPr lang="en-GB" sz="1100" dirty="0" smtClean="0">
                          <a:effectLst/>
                        </a:rPr>
                        <a:t>8 </a:t>
                      </a:r>
                      <a:r>
                        <a:rPr lang="en-GB" sz="1100" dirty="0">
                          <a:effectLst/>
                        </a:rPr>
                        <a:t>× 8 = </a:t>
                      </a:r>
                      <a:r>
                        <a:rPr lang="en-GB" sz="1100" dirty="0" smtClean="0">
                          <a:effectLst/>
                        </a:rPr>
                        <a:t>64</a:t>
                      </a:r>
                      <a:endParaRPr lang="en-GB" sz="1100" dirty="0">
                        <a:effectLst/>
                      </a:endParaRPr>
                    </a:p>
                    <a:p>
                      <a:pPr algn="ctr">
                        <a:lnSpc>
                          <a:spcPct val="115000"/>
                        </a:lnSpc>
                        <a:spcAft>
                          <a:spcPts val="0"/>
                        </a:spcAft>
                      </a:pPr>
                      <a:r>
                        <a:rPr lang="en-GB" sz="1100" dirty="0" smtClean="0">
                          <a:effectLst/>
                        </a:rPr>
                        <a:t>8 </a:t>
                      </a:r>
                      <a:r>
                        <a:rPr lang="en-GB" sz="1100" dirty="0">
                          <a:effectLst/>
                        </a:rPr>
                        <a:t>× 9 = </a:t>
                      </a:r>
                      <a:r>
                        <a:rPr lang="en-GB" sz="1100" dirty="0" smtClean="0">
                          <a:effectLst/>
                        </a:rPr>
                        <a:t>72</a:t>
                      </a:r>
                      <a:endParaRPr lang="en-GB" sz="1100" dirty="0">
                        <a:effectLst/>
                      </a:endParaRPr>
                    </a:p>
                    <a:p>
                      <a:pPr algn="ctr">
                        <a:lnSpc>
                          <a:spcPct val="115000"/>
                        </a:lnSpc>
                        <a:spcAft>
                          <a:spcPts val="0"/>
                        </a:spcAft>
                      </a:pPr>
                      <a:r>
                        <a:rPr lang="en-GB" sz="1100" dirty="0" smtClean="0">
                          <a:effectLst/>
                        </a:rPr>
                        <a:t>8 </a:t>
                      </a:r>
                      <a:r>
                        <a:rPr lang="en-GB" sz="1100" dirty="0">
                          <a:effectLst/>
                        </a:rPr>
                        <a:t>× 10 = </a:t>
                      </a:r>
                      <a:r>
                        <a:rPr lang="en-GB" sz="1100" dirty="0" smtClean="0">
                          <a:effectLst/>
                        </a:rPr>
                        <a:t>80</a:t>
                      </a:r>
                      <a:endParaRPr lang="en-GB" sz="1100" dirty="0">
                        <a:effectLst/>
                      </a:endParaRPr>
                    </a:p>
                    <a:p>
                      <a:pPr algn="ctr">
                        <a:lnSpc>
                          <a:spcPct val="115000"/>
                        </a:lnSpc>
                        <a:spcAft>
                          <a:spcPts val="0"/>
                        </a:spcAft>
                      </a:pPr>
                      <a:r>
                        <a:rPr lang="en-GB" sz="1100" dirty="0" smtClean="0">
                          <a:effectLst/>
                        </a:rPr>
                        <a:t>8 </a:t>
                      </a:r>
                      <a:r>
                        <a:rPr lang="en-GB" sz="1100" dirty="0">
                          <a:effectLst/>
                        </a:rPr>
                        <a:t>× 11 = </a:t>
                      </a:r>
                      <a:r>
                        <a:rPr lang="en-GB" sz="1100" dirty="0" smtClean="0">
                          <a:effectLst/>
                        </a:rPr>
                        <a:t>88</a:t>
                      </a:r>
                      <a:endParaRPr lang="en-GB" sz="1100" dirty="0">
                        <a:effectLst/>
                      </a:endParaRPr>
                    </a:p>
                    <a:p>
                      <a:pPr algn="ctr">
                        <a:lnSpc>
                          <a:spcPct val="115000"/>
                        </a:lnSpc>
                        <a:spcAft>
                          <a:spcPts val="0"/>
                        </a:spcAft>
                      </a:pPr>
                      <a:r>
                        <a:rPr lang="en-GB" sz="1100" dirty="0" smtClean="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8 = 8</a:t>
                      </a:r>
                    </a:p>
                    <a:p>
                      <a:pPr algn="ctr">
                        <a:lnSpc>
                          <a:spcPct val="115000"/>
                        </a:lnSpc>
                        <a:spcAft>
                          <a:spcPts val="0"/>
                        </a:spcAft>
                      </a:pPr>
                      <a:r>
                        <a:rPr lang="en-GB" sz="1100" dirty="0" smtClean="0">
                          <a:effectLst/>
                        </a:rPr>
                        <a:t>2 × 8 = 16</a:t>
                      </a:r>
                    </a:p>
                    <a:p>
                      <a:pPr algn="ctr">
                        <a:lnSpc>
                          <a:spcPct val="115000"/>
                        </a:lnSpc>
                        <a:spcAft>
                          <a:spcPts val="0"/>
                        </a:spcAft>
                      </a:pPr>
                      <a:r>
                        <a:rPr lang="en-GB" sz="1100" dirty="0" smtClean="0">
                          <a:effectLst/>
                        </a:rPr>
                        <a:t>3 × 8</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4 × 8</a:t>
                      </a:r>
                      <a:r>
                        <a:rPr lang="en-GB" sz="1100" baseline="0" dirty="0" smtClean="0">
                          <a:effectLst/>
                        </a:rPr>
                        <a:t> </a:t>
                      </a:r>
                      <a:r>
                        <a:rPr lang="en-GB" sz="1100" dirty="0" smtClean="0">
                          <a:effectLst/>
                        </a:rPr>
                        <a:t>= 32</a:t>
                      </a:r>
                    </a:p>
                    <a:p>
                      <a:pPr algn="ctr">
                        <a:lnSpc>
                          <a:spcPct val="115000"/>
                        </a:lnSpc>
                        <a:spcAft>
                          <a:spcPts val="0"/>
                        </a:spcAft>
                      </a:pPr>
                      <a:r>
                        <a:rPr lang="en-GB" sz="1100" dirty="0" smtClean="0">
                          <a:effectLst/>
                        </a:rPr>
                        <a:t>5 × 8 = 40</a:t>
                      </a:r>
                    </a:p>
                    <a:p>
                      <a:pPr algn="ctr">
                        <a:lnSpc>
                          <a:spcPct val="115000"/>
                        </a:lnSpc>
                        <a:spcAft>
                          <a:spcPts val="0"/>
                        </a:spcAft>
                      </a:pPr>
                      <a:r>
                        <a:rPr lang="en-GB" sz="1100" baseline="0" dirty="0" smtClean="0">
                          <a:effectLst/>
                        </a:rPr>
                        <a:t>6 </a:t>
                      </a:r>
                      <a:r>
                        <a:rPr lang="en-GB" sz="1100" dirty="0" smtClean="0">
                          <a:effectLst/>
                        </a:rPr>
                        <a:t>× 8</a:t>
                      </a:r>
                      <a:r>
                        <a:rPr lang="en-GB" sz="1100" baseline="0" dirty="0" smtClean="0">
                          <a:effectLst/>
                        </a:rPr>
                        <a:t> </a:t>
                      </a:r>
                      <a:r>
                        <a:rPr lang="en-GB" sz="1100" dirty="0" smtClean="0">
                          <a:effectLst/>
                        </a:rPr>
                        <a:t>= 48</a:t>
                      </a:r>
                    </a:p>
                    <a:p>
                      <a:pPr algn="ctr">
                        <a:lnSpc>
                          <a:spcPct val="115000"/>
                        </a:lnSpc>
                        <a:spcAft>
                          <a:spcPts val="0"/>
                        </a:spcAft>
                      </a:pPr>
                      <a:r>
                        <a:rPr lang="en-GB" sz="1100" dirty="0" smtClean="0">
                          <a:effectLst/>
                        </a:rPr>
                        <a:t>7 × 8 = 56</a:t>
                      </a:r>
                    </a:p>
                    <a:p>
                      <a:pPr algn="ctr">
                        <a:lnSpc>
                          <a:spcPct val="115000"/>
                        </a:lnSpc>
                        <a:spcAft>
                          <a:spcPts val="0"/>
                        </a:spcAft>
                      </a:pPr>
                      <a:r>
                        <a:rPr lang="en-GB" sz="1100" dirty="0" smtClean="0">
                          <a:effectLst/>
                        </a:rPr>
                        <a:t>8 × 8 = 64</a:t>
                      </a:r>
                    </a:p>
                    <a:p>
                      <a:pPr algn="ctr">
                        <a:lnSpc>
                          <a:spcPct val="115000"/>
                        </a:lnSpc>
                        <a:spcAft>
                          <a:spcPts val="0"/>
                        </a:spcAft>
                      </a:pPr>
                      <a:r>
                        <a:rPr lang="en-GB" sz="1100" dirty="0" smtClean="0">
                          <a:effectLst/>
                        </a:rPr>
                        <a:t>9 × 8 = 72</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11 × 8 = 88</a:t>
                      </a:r>
                    </a:p>
                    <a:p>
                      <a:pPr algn="ctr">
                        <a:lnSpc>
                          <a:spcPct val="115000"/>
                        </a:lnSpc>
                        <a:spcAft>
                          <a:spcPts val="0"/>
                        </a:spcAft>
                      </a:pPr>
                      <a:r>
                        <a:rPr lang="en-GB" sz="1100" dirty="0" smtClean="0">
                          <a:effectLst/>
                        </a:rPr>
                        <a:t>12 × 8 = 96</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8 ÷ 8 = 1</a:t>
                      </a:r>
                    </a:p>
                    <a:p>
                      <a:pPr algn="ctr">
                        <a:lnSpc>
                          <a:spcPct val="115000"/>
                        </a:lnSpc>
                        <a:spcAft>
                          <a:spcPts val="0"/>
                        </a:spcAft>
                      </a:pPr>
                      <a:r>
                        <a:rPr lang="en-GB" sz="1100" dirty="0" smtClean="0">
                          <a:effectLst/>
                        </a:rPr>
                        <a:t>16 ÷ 8</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8 = 3</a:t>
                      </a:r>
                    </a:p>
                    <a:p>
                      <a:pPr algn="ctr">
                        <a:lnSpc>
                          <a:spcPct val="115000"/>
                        </a:lnSpc>
                        <a:spcAft>
                          <a:spcPts val="0"/>
                        </a:spcAft>
                      </a:pPr>
                      <a:r>
                        <a:rPr lang="en-GB" sz="1100" baseline="0" dirty="0" smtClean="0">
                          <a:effectLst/>
                        </a:rPr>
                        <a:t>32 </a:t>
                      </a:r>
                      <a:r>
                        <a:rPr lang="en-GB" sz="1100" dirty="0" smtClean="0">
                          <a:effectLst/>
                        </a:rPr>
                        <a:t>÷ 8</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40 </a:t>
                      </a:r>
                      <a:r>
                        <a:rPr lang="en-GB" sz="1100" dirty="0" smtClean="0">
                          <a:effectLst/>
                        </a:rPr>
                        <a:t>÷ 8 = 5</a:t>
                      </a:r>
                    </a:p>
                    <a:p>
                      <a:pPr algn="ctr">
                        <a:lnSpc>
                          <a:spcPct val="115000"/>
                        </a:lnSpc>
                        <a:spcAft>
                          <a:spcPts val="0"/>
                        </a:spcAft>
                      </a:pPr>
                      <a:r>
                        <a:rPr lang="en-GB" sz="1100" dirty="0" smtClean="0">
                          <a:effectLst/>
                        </a:rPr>
                        <a:t>48</a:t>
                      </a:r>
                      <a:r>
                        <a:rPr lang="en-GB" sz="1100" baseline="0" dirty="0" smtClean="0">
                          <a:effectLst/>
                        </a:rPr>
                        <a:t>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56 ÷ 8 = 7</a:t>
                      </a:r>
                    </a:p>
                    <a:p>
                      <a:pPr algn="ctr">
                        <a:lnSpc>
                          <a:spcPct val="115000"/>
                        </a:lnSpc>
                        <a:spcAft>
                          <a:spcPts val="0"/>
                        </a:spcAft>
                      </a:pPr>
                      <a:r>
                        <a:rPr lang="en-GB" sz="1100" dirty="0" smtClean="0">
                          <a:effectLst/>
                        </a:rPr>
                        <a:t>64 ÷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8 = 9</a:t>
                      </a:r>
                    </a:p>
                    <a:p>
                      <a:pPr algn="ctr">
                        <a:lnSpc>
                          <a:spcPct val="115000"/>
                        </a:lnSpc>
                        <a:spcAft>
                          <a:spcPts val="0"/>
                        </a:spcAft>
                      </a:pPr>
                      <a:r>
                        <a:rPr lang="en-GB" sz="1100" dirty="0" smtClean="0">
                          <a:effectLst/>
                        </a:rPr>
                        <a:t>80 ÷ 8</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88 ÷ 8</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96 ÷ 8</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8 ÷ 1 = 8</a:t>
                      </a:r>
                    </a:p>
                    <a:p>
                      <a:pPr algn="ctr">
                        <a:lnSpc>
                          <a:spcPct val="115000"/>
                        </a:lnSpc>
                        <a:spcAft>
                          <a:spcPts val="0"/>
                        </a:spcAft>
                      </a:pPr>
                      <a:r>
                        <a:rPr lang="en-GB" sz="1100" dirty="0" smtClean="0">
                          <a:effectLst/>
                        </a:rPr>
                        <a:t>16 ÷ 2</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24</a:t>
                      </a:r>
                      <a:r>
                        <a:rPr lang="en-GB" sz="1100" baseline="0" dirty="0" smtClean="0">
                          <a:effectLst/>
                        </a:rPr>
                        <a:t> </a:t>
                      </a:r>
                      <a:r>
                        <a:rPr lang="en-GB" sz="1100" dirty="0" smtClean="0">
                          <a:effectLst/>
                        </a:rPr>
                        <a:t>÷ 3 = 8</a:t>
                      </a:r>
                    </a:p>
                    <a:p>
                      <a:pPr algn="ctr">
                        <a:lnSpc>
                          <a:spcPct val="115000"/>
                        </a:lnSpc>
                        <a:spcAft>
                          <a:spcPts val="0"/>
                        </a:spcAft>
                      </a:pPr>
                      <a:r>
                        <a:rPr lang="en-GB" sz="1100" dirty="0" smtClean="0">
                          <a:effectLst/>
                        </a:rPr>
                        <a:t>32 ÷ 4</a:t>
                      </a:r>
                      <a:r>
                        <a:rPr lang="en-GB" sz="1100" baseline="0" dirty="0" smtClean="0">
                          <a:effectLst/>
                        </a:rPr>
                        <a:t> </a:t>
                      </a:r>
                      <a:r>
                        <a:rPr lang="en-GB" sz="1100" dirty="0" smtClean="0">
                          <a:effectLst/>
                        </a:rPr>
                        <a:t>= 8</a:t>
                      </a:r>
                    </a:p>
                    <a:p>
                      <a:pPr algn="ctr">
                        <a:lnSpc>
                          <a:spcPct val="115000"/>
                        </a:lnSpc>
                        <a:spcAft>
                          <a:spcPts val="0"/>
                        </a:spcAft>
                      </a:pPr>
                      <a:r>
                        <a:rPr lang="en-GB" sz="1100" baseline="0" dirty="0" smtClean="0">
                          <a:effectLst/>
                        </a:rPr>
                        <a:t>40 </a:t>
                      </a:r>
                      <a:r>
                        <a:rPr lang="en-GB" sz="1100" dirty="0" smtClean="0">
                          <a:effectLst/>
                        </a:rPr>
                        <a:t>÷ 5 = 8</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56 ÷ 7 = 8</a:t>
                      </a:r>
                    </a:p>
                    <a:p>
                      <a:pPr algn="ctr">
                        <a:lnSpc>
                          <a:spcPct val="115000"/>
                        </a:lnSpc>
                        <a:spcAft>
                          <a:spcPts val="0"/>
                        </a:spcAft>
                      </a:pPr>
                      <a:r>
                        <a:rPr lang="en-GB" sz="1100" baseline="0" dirty="0" smtClean="0">
                          <a:effectLst/>
                        </a:rPr>
                        <a:t>64 </a:t>
                      </a:r>
                      <a:r>
                        <a:rPr lang="en-GB" sz="1100" dirty="0" smtClean="0">
                          <a:effectLst/>
                        </a:rPr>
                        <a:t>÷ 8</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72 ÷ 9 = 8</a:t>
                      </a:r>
                    </a:p>
                    <a:p>
                      <a:pPr algn="ctr">
                        <a:lnSpc>
                          <a:spcPct val="115000"/>
                        </a:lnSpc>
                        <a:spcAft>
                          <a:spcPts val="0"/>
                        </a:spcAft>
                      </a:pPr>
                      <a:r>
                        <a:rPr lang="en-GB" sz="1100" dirty="0" smtClean="0">
                          <a:effectLst/>
                        </a:rPr>
                        <a:t>80 ÷ </a:t>
                      </a:r>
                      <a:r>
                        <a:rPr lang="en-GB" sz="1100" baseline="0" dirty="0" smtClean="0">
                          <a:effectLst/>
                        </a:rPr>
                        <a:t>10 </a:t>
                      </a:r>
                      <a:r>
                        <a:rPr lang="en-GB" sz="1100" dirty="0" smtClean="0">
                          <a:effectLst/>
                        </a:rPr>
                        <a:t>= 8</a:t>
                      </a:r>
                    </a:p>
                    <a:p>
                      <a:pPr algn="ctr">
                        <a:lnSpc>
                          <a:spcPct val="115000"/>
                        </a:lnSpc>
                        <a:spcAft>
                          <a:spcPts val="0"/>
                        </a:spcAft>
                      </a:pPr>
                      <a:r>
                        <a:rPr lang="en-GB" sz="1100" dirty="0" smtClean="0">
                          <a:effectLst/>
                        </a:rPr>
                        <a:t>88 ÷ 11 = 8</a:t>
                      </a:r>
                    </a:p>
                    <a:p>
                      <a:pPr algn="ctr">
                        <a:lnSpc>
                          <a:spcPct val="115000"/>
                        </a:lnSpc>
                        <a:spcAft>
                          <a:spcPts val="0"/>
                        </a:spcAft>
                      </a:pPr>
                      <a:r>
                        <a:rPr lang="en-GB" sz="1100" dirty="0" smtClean="0">
                          <a:effectLst/>
                        </a:rPr>
                        <a:t>96 ÷ 12</a:t>
                      </a:r>
                      <a:r>
                        <a:rPr lang="en-GB" sz="1100" baseline="0" dirty="0" smtClean="0">
                          <a:effectLst/>
                        </a:rPr>
                        <a:t> </a:t>
                      </a:r>
                      <a:r>
                        <a:rPr lang="en-GB" sz="1100" dirty="0" smtClean="0">
                          <a:effectLst/>
                        </a:rPr>
                        <a:t>= 8</a:t>
                      </a:r>
                    </a:p>
                    <a:p>
                      <a:pPr algn="ctr">
                        <a:lnSpc>
                          <a:spcPct val="115000"/>
                        </a:lnSpc>
                        <a:spcAft>
                          <a:spcPts val="0"/>
                        </a:spcAft>
                      </a:pPr>
                      <a:endParaRPr lang="en-GB" sz="110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8</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a:t>8</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16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8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24762213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a:t>
            </a:r>
            <a:r>
              <a:rPr lang="en-GB" altLang="en-US" dirty="0" smtClean="0">
                <a:ea typeface="Calibri" pitchFamily="34" charset="0"/>
                <a:cs typeface="Times New Roman" pitchFamily="18" charset="0"/>
              </a:rPr>
              <a:t>. If </a:t>
            </a:r>
            <a:r>
              <a:rPr lang="en-GB" altLang="en-US" dirty="0">
                <a:ea typeface="Calibri" pitchFamily="34" charset="0"/>
                <a:cs typeface="Times New Roman" pitchFamily="18" charset="0"/>
              </a:rPr>
              <a:t>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 Once your child is confident telling the time, see if you can find more challenging clocks e.g. with Roman numerals or no numbers marked.</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twenty-two minutes past four exactly.”</a:t>
            </a:r>
          </a:p>
          <a:p>
            <a:pPr lvl="0" eaLnBrk="0" fontAlgn="base" hangingPunct="0">
              <a:spcBef>
                <a:spcPct val="0"/>
              </a:spcBef>
              <a:spcAft>
                <a:spcPct val="0"/>
              </a:spcAft>
              <a:buClrTx/>
              <a:buSzTx/>
            </a:pPr>
            <a:r>
              <a:rPr lang="en-GB" altLang="en-US" dirty="0" smtClean="0"/>
              <a:t>“We need to leave the house at  twenty-five to nine.”</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550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r>
              <a:rPr lang="en-GB" dirty="0" smtClean="0"/>
              <a:t>I can tell the time to the nearest minute.</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83527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3 – Summer 2</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rhymes and memory games</a:t>
            </a:r>
            <a:r>
              <a:rPr lang="en-GB" altLang="en-US" dirty="0" smtClean="0">
                <a:cs typeface="Arial" pitchFamily="34" charset="0"/>
              </a:rPr>
              <a:t>– The rhyme, </a:t>
            </a:r>
            <a:r>
              <a:rPr lang="en-GB" altLang="en-US" i="1" dirty="0" smtClean="0">
                <a:cs typeface="Arial" pitchFamily="34" charset="0"/>
              </a:rPr>
              <a:t>Thirty days hath September</a:t>
            </a:r>
            <a:r>
              <a:rPr lang="en-GB" altLang="en-US" dirty="0" smtClean="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Use calendars</a:t>
            </a:r>
            <a:r>
              <a:rPr lang="en-GB" altLang="en-US" dirty="0" smtClean="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long is a minute?</a:t>
            </a:r>
            <a:r>
              <a:rPr lang="en-GB" altLang="en-US" dirty="0" smtClean="0"/>
              <a:t> – Ask your child to sit with their  eyes closed for exactly one minute while you time them. Can they guess the length of a minute? Carry out different activities for one minute. How many times can they jump in sixty seconds?</a:t>
            </a:r>
            <a:endParaRPr lang="en-GB" altLang="en-US" u="sng" dirty="0" smtClean="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extLst>
                    <a:ext uri="{9D8B030D-6E8A-4147-A177-3AD203B41FA5}">
                      <a16:colId xmlns:a16="http://schemas.microsoft.com/office/drawing/2014/main" val="20000"/>
                    </a:ext>
                  </a:extLst>
                </a:gridCol>
                <a:gridCol w="688770">
                  <a:extLst>
                    <a:ext uri="{9D8B030D-6E8A-4147-A177-3AD203B41FA5}">
                      <a16:colId xmlns:a16="http://schemas.microsoft.com/office/drawing/2014/main" val="20001"/>
                    </a:ext>
                  </a:extLst>
                </a:gridCol>
                <a:gridCol w="939236">
                  <a:extLst>
                    <a:ext uri="{9D8B030D-6E8A-4147-A177-3AD203B41FA5}">
                      <a16:colId xmlns:a16="http://schemas.microsoft.com/office/drawing/2014/main" val="20002"/>
                    </a:ext>
                  </a:extLst>
                </a:gridCol>
                <a:gridCol w="438308">
                  <a:extLst>
                    <a:ext uri="{9D8B030D-6E8A-4147-A177-3AD203B41FA5}">
                      <a16:colId xmlns:a16="http://schemas.microsoft.com/office/drawing/2014/main" val="20003"/>
                    </a:ext>
                  </a:extLst>
                </a:gridCol>
              </a:tblGrid>
              <a:tr h="0">
                <a:tc gridSpan="4">
                  <a:txBody>
                    <a:bodyPr/>
                    <a:lstStyle/>
                    <a:p>
                      <a:pPr algn="ctr"/>
                      <a:r>
                        <a:rPr lang="en-GB" sz="1200" b="0" u="sng" dirty="0" smtClean="0">
                          <a:solidFill>
                            <a:schemeClr val="tx1"/>
                          </a:solidFill>
                          <a:latin typeface="Calibri" panose="020F0502020204030204" pitchFamily="34" charset="0"/>
                        </a:rPr>
                        <a:t>Number</a:t>
                      </a:r>
                      <a:r>
                        <a:rPr lang="en-GB" sz="1200" b="0" u="sng" baseline="0" dirty="0" smtClean="0">
                          <a:solidFill>
                            <a:schemeClr val="tx1"/>
                          </a:solidFill>
                          <a:latin typeface="Calibri" panose="020F0502020204030204" pitchFamily="34" charset="0"/>
                        </a:rPr>
                        <a:t> of days in each month</a:t>
                      </a:r>
                      <a:endParaRPr lang="en-GB" sz="1200" b="0" u="sng" dirty="0" smtClean="0">
                        <a:solidFill>
                          <a:schemeClr val="tx1"/>
                        </a:solidFill>
                        <a:latin typeface="Calibri" panose="020F0502020204030204" pitchFamily="34" charset="0"/>
                      </a:endParaRPr>
                    </a:p>
                  </a:txBody>
                  <a:tcPr>
                    <a:solidFill>
                      <a:schemeClr val="bg1"/>
                    </a:solidFill>
                  </a:tcPr>
                </a:tc>
                <a:tc hMerge="1">
                  <a:txBody>
                    <a:bodyPr/>
                    <a:lstStyle/>
                    <a:p>
                      <a:endParaRPr lang="en-GB" sz="1200" b="0" dirty="0" smtClean="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extLst>
                  <a:ext uri="{0D108BD9-81ED-4DB2-BD59-A6C34878D82A}">
                    <a16:rowId xmlns:a16="http://schemas.microsoft.com/office/drawing/2014/main" val="10000"/>
                  </a:ext>
                </a:extLst>
              </a:tr>
              <a:tr h="1296144">
                <a:tc>
                  <a:txBody>
                    <a:bodyPr/>
                    <a:lstStyle/>
                    <a:p>
                      <a:r>
                        <a:rPr lang="en-GB" sz="1200" b="0" dirty="0" smtClean="0">
                          <a:solidFill>
                            <a:schemeClr val="tx1"/>
                          </a:solidFill>
                          <a:latin typeface="Calibri" panose="020F0502020204030204" pitchFamily="34" charset="0"/>
                        </a:rPr>
                        <a:t>January</a:t>
                      </a:r>
                    </a:p>
                    <a:p>
                      <a:r>
                        <a:rPr lang="en-GB" sz="1200" b="0" dirty="0" smtClean="0">
                          <a:solidFill>
                            <a:schemeClr val="tx1"/>
                          </a:solidFill>
                          <a:latin typeface="Calibri" panose="020F0502020204030204" pitchFamily="34" charset="0"/>
                        </a:rPr>
                        <a:t>February</a:t>
                      </a:r>
                    </a:p>
                    <a:p>
                      <a:r>
                        <a:rPr lang="en-GB" sz="1200" b="0" dirty="0" smtClean="0">
                          <a:solidFill>
                            <a:schemeClr val="tx1"/>
                          </a:solidFill>
                          <a:latin typeface="Calibri" panose="020F0502020204030204" pitchFamily="34" charset="0"/>
                        </a:rPr>
                        <a:t>March</a:t>
                      </a:r>
                    </a:p>
                    <a:p>
                      <a:r>
                        <a:rPr lang="en-GB" sz="1200" b="0" dirty="0" smtClean="0">
                          <a:solidFill>
                            <a:schemeClr val="tx1"/>
                          </a:solidFill>
                          <a:latin typeface="Calibri" panose="020F0502020204030204" pitchFamily="34" charset="0"/>
                        </a:rPr>
                        <a:t>April</a:t>
                      </a:r>
                    </a:p>
                    <a:p>
                      <a:r>
                        <a:rPr lang="en-GB" sz="1200" b="0" dirty="0" smtClean="0">
                          <a:solidFill>
                            <a:schemeClr val="tx1"/>
                          </a:solidFill>
                          <a:latin typeface="Calibri" panose="020F0502020204030204" pitchFamily="34" charset="0"/>
                        </a:rPr>
                        <a:t>May</a:t>
                      </a:r>
                    </a:p>
                    <a:p>
                      <a:r>
                        <a:rPr lang="en-GB" sz="1200" b="0" dirty="0" smtClean="0">
                          <a:solidFill>
                            <a:schemeClr val="tx1"/>
                          </a:solidFill>
                          <a:latin typeface="Calibri" panose="020F0502020204030204" pitchFamily="34" charset="0"/>
                        </a:rPr>
                        <a:t>June</a:t>
                      </a:r>
                    </a:p>
                  </a:txBody>
                  <a:tcPr>
                    <a:solidFill>
                      <a:schemeClr val="bg1"/>
                    </a:solidFill>
                  </a:tcPr>
                </a:tc>
                <a:tc>
                  <a:txBody>
                    <a:bodyPr/>
                    <a:lstStyle/>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28/29</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p>
                      <a:r>
                        <a:rPr lang="en-GB" sz="1200" b="0" dirty="0" smtClean="0">
                          <a:solidFill>
                            <a:schemeClr val="tx1"/>
                          </a:solidFill>
                          <a:latin typeface="Calibri" panose="020F0502020204030204" pitchFamily="34" charset="0"/>
                        </a:rPr>
                        <a:t>31</a:t>
                      </a:r>
                    </a:p>
                    <a:p>
                      <a:r>
                        <a:rPr lang="en-GB" sz="1200" b="0" dirty="0" smtClean="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July</a:t>
                      </a:r>
                    </a:p>
                    <a:p>
                      <a:r>
                        <a:rPr kumimoji="0" lang="en-GB" sz="1200" b="0" kern="1200" dirty="0" smtClean="0">
                          <a:solidFill>
                            <a:schemeClr val="tx1"/>
                          </a:solidFill>
                          <a:latin typeface="Calibri" panose="020F0502020204030204" pitchFamily="34" charset="0"/>
                          <a:ea typeface="+mn-ea"/>
                          <a:cs typeface="+mn-cs"/>
                        </a:rPr>
                        <a:t>August</a:t>
                      </a:r>
                    </a:p>
                    <a:p>
                      <a:r>
                        <a:rPr kumimoji="0" lang="en-GB" sz="1200" b="0" kern="1200" dirty="0" smtClean="0">
                          <a:solidFill>
                            <a:schemeClr val="tx1"/>
                          </a:solidFill>
                          <a:latin typeface="Calibri" panose="020F0502020204030204" pitchFamily="34" charset="0"/>
                          <a:ea typeface="+mn-ea"/>
                          <a:cs typeface="+mn-cs"/>
                        </a:rPr>
                        <a:t>September</a:t>
                      </a:r>
                    </a:p>
                    <a:p>
                      <a:r>
                        <a:rPr kumimoji="0" lang="en-GB" sz="1200" b="0" kern="1200" dirty="0" smtClean="0">
                          <a:solidFill>
                            <a:schemeClr val="tx1"/>
                          </a:solidFill>
                          <a:latin typeface="Calibri" panose="020F0502020204030204" pitchFamily="34" charset="0"/>
                          <a:ea typeface="+mn-ea"/>
                          <a:cs typeface="+mn-cs"/>
                        </a:rPr>
                        <a:t>October</a:t>
                      </a:r>
                    </a:p>
                    <a:p>
                      <a:r>
                        <a:rPr kumimoji="0" lang="en-GB" sz="1200" b="0" kern="1200" dirty="0" smtClean="0">
                          <a:solidFill>
                            <a:schemeClr val="tx1"/>
                          </a:solidFill>
                          <a:latin typeface="Calibri" panose="020F0502020204030204" pitchFamily="34" charset="0"/>
                          <a:ea typeface="+mn-ea"/>
                          <a:cs typeface="+mn-cs"/>
                        </a:rPr>
                        <a:t>November</a:t>
                      </a:r>
                    </a:p>
                    <a:p>
                      <a:r>
                        <a:rPr kumimoji="0" lang="en-GB" sz="1200" b="0" kern="1200" dirty="0" smtClean="0">
                          <a:solidFill>
                            <a:schemeClr val="tx1"/>
                          </a:solidFill>
                          <a:latin typeface="Calibri" panose="020F0502020204030204" pitchFamily="34" charset="0"/>
                          <a:ea typeface="+mn-ea"/>
                          <a:cs typeface="+mn-cs"/>
                        </a:rPr>
                        <a:t>December</a:t>
                      </a:r>
                    </a:p>
                    <a:p>
                      <a:endParaRPr kumimoji="0" lang="en-GB" sz="1200" b="0" kern="1200" dirty="0" smtClean="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p>
                    <a:p>
                      <a:r>
                        <a:rPr kumimoji="0" lang="en-GB" sz="1200" b="0" kern="1200" dirty="0" smtClean="0">
                          <a:solidFill>
                            <a:schemeClr val="tx1"/>
                          </a:solidFill>
                          <a:latin typeface="Calibri" panose="020F0502020204030204" pitchFamily="34" charset="0"/>
                          <a:ea typeface="+mn-ea"/>
                          <a:cs typeface="+mn-cs"/>
                        </a:rPr>
                        <a:t>30</a:t>
                      </a:r>
                    </a:p>
                    <a:p>
                      <a:r>
                        <a:rPr kumimoji="0" lang="en-GB" sz="1200" b="0" kern="1200" dirty="0" smtClean="0">
                          <a:solidFill>
                            <a:schemeClr val="tx1"/>
                          </a:solidFill>
                          <a:latin typeface="Calibri" panose="020F0502020204030204" pitchFamily="34" charset="0"/>
                          <a:ea typeface="+mn-ea"/>
                          <a:cs typeface="+mn-cs"/>
                        </a:rPr>
                        <a:t>31</a:t>
                      </a:r>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extLst>
                  <a:ext uri="{0D108BD9-81ED-4DB2-BD59-A6C34878D82A}">
                    <a16:rowId xmlns:a16="http://schemas.microsoft.com/office/drawing/2014/main" val="10001"/>
                  </a:ext>
                </a:extLst>
              </a:tr>
            </a:tbl>
          </a:graphicData>
        </a:graphic>
      </p:graphicFrame>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r>
              <a:rPr lang="en-GB" sz="1200" dirty="0" smtClean="0">
                <a:latin typeface="Calibri" panose="020F0502020204030204" pitchFamily="34" charset="0"/>
              </a:rPr>
              <a:t>.</a:t>
            </a:r>
          </a:p>
        </p:txBody>
      </p:sp>
      <p:sp>
        <p:nvSpPr>
          <p:cNvPr id="15" name="Text Placeholder 12"/>
          <p:cNvSpPr>
            <a:spLocks noGrp="1"/>
          </p:cNvSpPr>
          <p:nvPr>
            <p:ph type="body" sz="quarter" idx="15"/>
          </p:nvPr>
        </p:nvSpPr>
        <p:spPr>
          <a:xfrm>
            <a:off x="685801" y="4572000"/>
            <a:ext cx="5838825" cy="974205"/>
          </a:xfrm>
        </p:spPr>
        <p:txBody>
          <a:bodyPr>
            <a:normAutofit lnSpcReduction="10000"/>
          </a:bodyPr>
          <a:lstStyle/>
          <a:p>
            <a:pPr lvl="0"/>
            <a:r>
              <a:rPr lang="en-GB" dirty="0" smtClean="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smtClean="0">
                <a:ea typeface="Calibri" pitchFamily="34" charset="0"/>
                <a:cs typeface="Times New Roman" pitchFamily="18" charset="0"/>
              </a:rPr>
              <a:t>What day comes after  30</a:t>
            </a:r>
            <a:r>
              <a:rPr lang="en-GB" altLang="en-US" baseline="30000" dirty="0" smtClean="0">
                <a:ea typeface="Calibri" pitchFamily="34" charset="0"/>
                <a:cs typeface="Times New Roman" pitchFamily="18" charset="0"/>
              </a:rPr>
              <a:t>th</a:t>
            </a:r>
            <a:r>
              <a:rPr lang="en-GB" altLang="en-US" dirty="0" smtClean="0">
                <a:ea typeface="Calibri" pitchFamily="34" charset="0"/>
                <a:cs typeface="Times New Roman" pitchFamily="18" charset="0"/>
              </a:rPr>
              <a:t> April?</a:t>
            </a:r>
          </a:p>
          <a:p>
            <a:pPr lvl="0"/>
            <a:r>
              <a:rPr lang="en-GB" altLang="en-US" dirty="0" smtClean="0">
                <a:ea typeface="Calibri" pitchFamily="34" charset="0"/>
                <a:cs typeface="Times New Roman" pitchFamily="18" charset="0"/>
              </a:rPr>
              <a:t>What day comes before 1</a:t>
            </a:r>
            <a:r>
              <a:rPr lang="en-GB" altLang="en-US" baseline="30000" dirty="0" smtClean="0">
                <a:ea typeface="Calibri" pitchFamily="34" charset="0"/>
                <a:cs typeface="Times New Roman" pitchFamily="18" charset="0"/>
              </a:rPr>
              <a:t>st</a:t>
            </a:r>
            <a:r>
              <a:rPr lang="en-GB" altLang="en-US" dirty="0" smtClean="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4998855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1 </a:t>
            </a:r>
            <a:endParaRPr lang="en-GB" dirty="0"/>
          </a:p>
        </p:txBody>
      </p:sp>
      <p:sp>
        <p:nvSpPr>
          <p:cNvPr id="3" name="Text Placeholder 2"/>
          <p:cNvSpPr>
            <a:spLocks noGrp="1"/>
          </p:cNvSpPr>
          <p:nvPr>
            <p:ph type="body" sz="quarter" idx="11"/>
          </p:nvPr>
        </p:nvSpPr>
        <p:spPr/>
        <p:txBody>
          <a:bodyPr/>
          <a:lstStyle/>
          <a:p>
            <a:r>
              <a:rPr lang="en-GB" dirty="0" smtClean="0"/>
              <a:t>I know number bonds to 100.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944216"/>
          </a:xfrm>
        </p:spPr>
        <p:txBody>
          <a:bodyPr>
            <a:normAutofit fontScale="92500" lnSpcReduction="10000"/>
          </a:bodyPr>
          <a:lstStyle/>
          <a:p>
            <a:r>
              <a:rPr lang="en-GB" dirty="0" smtClean="0"/>
              <a:t>Key Vocabulary</a:t>
            </a:r>
          </a:p>
          <a:p>
            <a:pPr algn="l"/>
            <a:r>
              <a:rPr lang="en-GB" b="0" u="none" dirty="0" smtClean="0"/>
              <a:t>What do I </a:t>
            </a:r>
            <a:r>
              <a:rPr lang="en-GB" u="none" dirty="0" smtClean="0"/>
              <a:t>add </a:t>
            </a:r>
            <a:r>
              <a:rPr lang="en-GB" b="0" u="none" dirty="0" smtClean="0"/>
              <a:t>to </a:t>
            </a:r>
            <a:r>
              <a:rPr lang="en-GB" b="0" u="none" dirty="0"/>
              <a:t>6</a:t>
            </a:r>
            <a:r>
              <a:rPr lang="en-GB" b="0" u="none" dirty="0" smtClean="0"/>
              <a:t>5 to make 100?</a:t>
            </a:r>
          </a:p>
          <a:p>
            <a:pPr algn="l"/>
            <a:r>
              <a:rPr lang="en-GB" b="0" u="none" dirty="0" smtClean="0"/>
              <a:t>What is 100 </a:t>
            </a:r>
            <a:r>
              <a:rPr lang="en-GB" u="none" dirty="0" smtClean="0"/>
              <a:t>take away </a:t>
            </a:r>
            <a:r>
              <a:rPr lang="en-GB" b="0" u="none" dirty="0"/>
              <a:t>6</a:t>
            </a:r>
            <a:r>
              <a:rPr lang="en-GB" b="0" u="none" dirty="0" smtClean="0"/>
              <a:t>?</a:t>
            </a:r>
          </a:p>
          <a:p>
            <a:pPr algn="l"/>
            <a:r>
              <a:rPr lang="en-GB" b="0" u="none" dirty="0" smtClean="0"/>
              <a:t>What is 13 </a:t>
            </a:r>
            <a:r>
              <a:rPr lang="en-GB" u="none" dirty="0" smtClean="0"/>
              <a:t>less than </a:t>
            </a:r>
            <a:r>
              <a:rPr lang="en-GB" b="0" u="none" dirty="0" smtClean="0"/>
              <a:t>100?</a:t>
            </a:r>
          </a:p>
          <a:p>
            <a:pPr algn="l"/>
            <a:r>
              <a:rPr lang="en-GB" u="none" dirty="0" smtClean="0"/>
              <a:t>How many more </a:t>
            </a:r>
            <a:r>
              <a:rPr lang="en-GB" b="0" u="none" dirty="0" smtClean="0"/>
              <a:t>than 98 is 100?</a:t>
            </a:r>
          </a:p>
          <a:p>
            <a:pPr algn="l"/>
            <a:r>
              <a:rPr lang="en-GB" b="0" u="none" dirty="0" smtClean="0"/>
              <a:t>What is the </a:t>
            </a:r>
            <a:r>
              <a:rPr lang="en-GB" u="none" dirty="0" smtClean="0"/>
              <a:t>difference</a:t>
            </a:r>
            <a:r>
              <a:rPr lang="en-GB" b="0" u="none" dirty="0" smtClean="0"/>
              <a:t> between 89 and 100?</a:t>
            </a:r>
            <a:endParaRPr lang="en-GB" u="none" dirty="0"/>
          </a:p>
        </p:txBody>
      </p:sp>
      <p:sp>
        <p:nvSpPr>
          <p:cNvPr id="13" name="Text Placeholder 12"/>
          <p:cNvSpPr>
            <a:spLocks noGrp="1"/>
          </p:cNvSpPr>
          <p:nvPr>
            <p:ph type="body" sz="quarter" idx="15"/>
          </p:nvPr>
        </p:nvSpPr>
        <p:spPr/>
        <p:txBody>
          <a:bodyPr>
            <a:normAutofit/>
          </a:bodyPr>
          <a:lstStyle/>
          <a:p>
            <a:r>
              <a:rPr lang="en-GB" dirty="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dirty="0">
                <a:ea typeface="Calibri" pitchFamily="34" charset="0"/>
                <a:cs typeface="Times New Roman" pitchFamily="18" charset="0"/>
              </a:rPr>
              <a:t>e.g.  </a:t>
            </a:r>
            <a:r>
              <a:rPr lang="en-GB" altLang="en-US" dirty="0" smtClean="0">
                <a:ea typeface="Calibri" pitchFamily="34" charset="0"/>
                <a:cs typeface="Times New Roman" pitchFamily="18" charset="0"/>
              </a:rPr>
              <a:t>49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100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100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72.</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780739027"/>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60</a:t>
                      </a:r>
                      <a:r>
                        <a:rPr lang="en-GB" sz="1100" b="0" baseline="0" dirty="0" smtClean="0">
                          <a:effectLst/>
                          <a:latin typeface="Calibri"/>
                          <a:ea typeface="Calibri"/>
                          <a:cs typeface="Times New Roman"/>
                        </a:rPr>
                        <a:t> + 40 = 100</a:t>
                      </a:r>
                    </a:p>
                    <a:p>
                      <a:pPr algn="ctr">
                        <a:lnSpc>
                          <a:spcPct val="115000"/>
                        </a:lnSpc>
                        <a:spcAft>
                          <a:spcPts val="0"/>
                        </a:spcAft>
                      </a:pPr>
                      <a:r>
                        <a:rPr lang="en-GB" sz="1100" b="0" baseline="0" dirty="0" smtClean="0">
                          <a:effectLst/>
                          <a:latin typeface="Calibri"/>
                          <a:ea typeface="Calibri"/>
                          <a:cs typeface="Times New Roman"/>
                        </a:rPr>
                        <a:t>40 + 60 = 100</a:t>
                      </a:r>
                    </a:p>
                    <a:p>
                      <a:pPr algn="ctr">
                        <a:lnSpc>
                          <a:spcPct val="115000"/>
                        </a:lnSpc>
                        <a:spcAft>
                          <a:spcPts val="0"/>
                        </a:spcAft>
                      </a:pPr>
                      <a:r>
                        <a:rPr lang="en-GB" sz="1100" b="0" baseline="0" dirty="0" smtClean="0">
                          <a:effectLst/>
                          <a:latin typeface="Calibri"/>
                          <a:ea typeface="Calibri"/>
                          <a:cs typeface="Times New Roman"/>
                        </a:rPr>
                        <a:t>100 – 40 = 60</a:t>
                      </a:r>
                    </a:p>
                    <a:p>
                      <a:pPr algn="ctr">
                        <a:lnSpc>
                          <a:spcPct val="115000"/>
                        </a:lnSpc>
                        <a:spcAft>
                          <a:spcPts val="0"/>
                        </a:spcAft>
                      </a:pPr>
                      <a:r>
                        <a:rPr lang="en-GB" sz="1100" b="0" baseline="0" dirty="0" smtClean="0">
                          <a:effectLst/>
                          <a:latin typeface="Calibri"/>
                          <a:ea typeface="Calibri"/>
                          <a:cs typeface="Times New Roman"/>
                        </a:rPr>
                        <a:t>100 – 60 = 40</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75 + 25 = 100</a:t>
                      </a:r>
                    </a:p>
                    <a:p>
                      <a:pPr algn="ctr">
                        <a:lnSpc>
                          <a:spcPct val="115000"/>
                        </a:lnSpc>
                        <a:spcAft>
                          <a:spcPts val="0"/>
                        </a:spcAft>
                      </a:pPr>
                      <a:r>
                        <a:rPr lang="en-GB" sz="1100" b="0" baseline="0" dirty="0" smtClean="0">
                          <a:effectLst/>
                          <a:latin typeface="Calibri"/>
                          <a:ea typeface="Calibri"/>
                          <a:cs typeface="Times New Roman"/>
                        </a:rPr>
                        <a:t>25 + 75 = 100</a:t>
                      </a:r>
                    </a:p>
                    <a:p>
                      <a:pPr algn="ctr">
                        <a:lnSpc>
                          <a:spcPct val="115000"/>
                        </a:lnSpc>
                        <a:spcAft>
                          <a:spcPts val="0"/>
                        </a:spcAft>
                      </a:pPr>
                      <a:r>
                        <a:rPr lang="en-GB" sz="1100" b="0" baseline="0" dirty="0" smtClean="0">
                          <a:effectLst/>
                          <a:latin typeface="Calibri"/>
                          <a:ea typeface="Calibri"/>
                          <a:cs typeface="Times New Roman"/>
                        </a:rPr>
                        <a:t>100 – 25 = 75</a:t>
                      </a:r>
                    </a:p>
                    <a:p>
                      <a:pPr algn="ctr">
                        <a:lnSpc>
                          <a:spcPct val="115000"/>
                        </a:lnSpc>
                        <a:spcAft>
                          <a:spcPts val="0"/>
                        </a:spcAft>
                      </a:pPr>
                      <a:r>
                        <a:rPr lang="en-GB" sz="1100" b="0" baseline="0" dirty="0" smtClean="0">
                          <a:effectLst/>
                          <a:latin typeface="Calibri"/>
                          <a:ea typeface="Calibri"/>
                          <a:cs typeface="Times New Roman"/>
                        </a:rPr>
                        <a:t>100 – 75 = 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100</a:t>
                      </a:r>
                    </a:p>
                    <a:p>
                      <a:pPr algn="ctr">
                        <a:lnSpc>
                          <a:spcPct val="115000"/>
                        </a:lnSpc>
                        <a:spcAft>
                          <a:spcPts val="0"/>
                        </a:spcAft>
                      </a:pPr>
                      <a:r>
                        <a:rPr lang="en-GB" sz="1100" baseline="0" dirty="0" smtClean="0">
                          <a:effectLst/>
                          <a:latin typeface="Calibri"/>
                          <a:ea typeface="Calibri"/>
                          <a:cs typeface="Times New Roman"/>
                        </a:rPr>
                        <a:t>100 – 63 = 37</a:t>
                      </a:r>
                    </a:p>
                    <a:p>
                      <a:pPr algn="ctr">
                        <a:lnSpc>
                          <a:spcPct val="115000"/>
                        </a:lnSpc>
                        <a:spcAft>
                          <a:spcPts val="0"/>
                        </a:spcAft>
                      </a:pPr>
                      <a:r>
                        <a:rPr lang="en-GB" sz="1100" baseline="0" dirty="0" smtClean="0">
                          <a:effectLst/>
                          <a:latin typeface="Calibri"/>
                          <a:ea typeface="Calibri"/>
                          <a:cs typeface="Times New Roman"/>
                        </a:rPr>
                        <a:t>100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100</a:t>
                      </a:r>
                    </a:p>
                    <a:p>
                      <a:pPr algn="ctr">
                        <a:lnSpc>
                          <a:spcPct val="115000"/>
                        </a:lnSpc>
                        <a:spcAft>
                          <a:spcPts val="0"/>
                        </a:spcAft>
                      </a:pPr>
                      <a:r>
                        <a:rPr lang="en-GB" sz="1100" baseline="0" smtClean="0">
                          <a:effectLst/>
                          <a:latin typeface="Calibri"/>
                          <a:ea typeface="Calibri"/>
                          <a:cs typeface="Times New Roman"/>
                        </a:rPr>
                        <a:t>52 + 48 = 100</a:t>
                      </a:r>
                    </a:p>
                    <a:p>
                      <a:pPr algn="ctr">
                        <a:lnSpc>
                          <a:spcPct val="115000"/>
                        </a:lnSpc>
                        <a:spcAft>
                          <a:spcPts val="0"/>
                        </a:spcAft>
                      </a:pPr>
                      <a:r>
                        <a:rPr lang="en-GB" sz="1100" baseline="0" dirty="0" smtClean="0">
                          <a:effectLst/>
                          <a:latin typeface="Calibri"/>
                          <a:ea typeface="Calibri"/>
                          <a:cs typeface="Times New Roman"/>
                        </a:rPr>
                        <a:t>100 – 52 = 48</a:t>
                      </a:r>
                    </a:p>
                    <a:p>
                      <a:pPr algn="ctr">
                        <a:lnSpc>
                          <a:spcPct val="115000"/>
                        </a:lnSpc>
                        <a:spcAft>
                          <a:spcPts val="0"/>
                        </a:spcAft>
                      </a:pPr>
                      <a:r>
                        <a:rPr lang="en-GB" sz="1100" baseline="0" dirty="0" smtClean="0">
                          <a:effectLst/>
                          <a:latin typeface="Calibri"/>
                          <a:ea typeface="Calibri"/>
                          <a:cs typeface="Times New Roman"/>
                        </a:rPr>
                        <a:t>100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7297761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6 times table.</a:t>
            </a:r>
            <a:endParaRPr lang="en-GB" dirty="0"/>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Double your  threes </a:t>
            </a:r>
            <a:r>
              <a:rPr lang="en-GB" altLang="en-US" dirty="0" smtClean="0">
                <a:cs typeface="Arial" pitchFamily="34" charset="0"/>
              </a:rPr>
              <a:t>– Multiplying a number by 6 is the same as multiplying by 3 and then doubling the answer. 7 </a:t>
            </a:r>
            <a:r>
              <a:rPr lang="en-GB" dirty="0"/>
              <a:t>× 3</a:t>
            </a:r>
            <a:r>
              <a:rPr lang="en-GB" dirty="0" smtClean="0"/>
              <a:t> = 21 and </a:t>
            </a:r>
            <a:r>
              <a:rPr lang="en-GB" altLang="en-US" dirty="0" smtClean="0">
                <a:cs typeface="Arial" pitchFamily="34" charset="0"/>
              </a:rPr>
              <a:t>double 21 is 42, so 7 </a:t>
            </a:r>
            <a:r>
              <a:rPr lang="en-GB" dirty="0"/>
              <a:t>× </a:t>
            </a:r>
            <a:r>
              <a:rPr lang="en-GB" dirty="0" smtClean="0"/>
              <a:t>6 = 42.</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a:t>
            </a:r>
            <a:r>
              <a:rPr lang="en-GB" dirty="0" smtClean="0"/>
              <a:t>6 </a:t>
            </a:r>
            <a:r>
              <a:rPr lang="en-GB" dirty="0"/>
              <a:t>= </a:t>
            </a:r>
            <a:r>
              <a:rPr lang="en-GB" dirty="0" smtClean="0"/>
              <a:t>18), </a:t>
            </a:r>
            <a:r>
              <a:rPr lang="en-GB" dirty="0"/>
              <a:t>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a:t>
            </a:r>
            <a:r>
              <a:rPr lang="en-GB" altLang="en-US" dirty="0" smtClean="0"/>
              <a:t>6</a:t>
            </a:r>
            <a:r>
              <a:rPr lang="en-GB" dirty="0" smtClean="0"/>
              <a:t> </a:t>
            </a:r>
            <a:r>
              <a:rPr lang="en-GB" dirty="0"/>
              <a:t>× 12 = </a:t>
            </a:r>
            <a:r>
              <a:rPr lang="en-GB" dirty="0" smtClean="0"/>
              <a:t>72. </a:t>
            </a:r>
            <a:r>
              <a:rPr lang="en-GB" dirty="0"/>
              <a:t>The answer to the multiplication is </a:t>
            </a:r>
            <a:r>
              <a:rPr lang="en-GB" dirty="0" smtClean="0"/>
              <a:t>72, </a:t>
            </a:r>
            <a:r>
              <a:rPr lang="en-GB" dirty="0"/>
              <a:t>so </a:t>
            </a:r>
            <a:r>
              <a:rPr lang="en-GB" dirty="0" smtClean="0"/>
              <a:t>72 </a:t>
            </a:r>
            <a:r>
              <a:rPr lang="en-GB" dirty="0"/>
              <a:t>÷ </a:t>
            </a:r>
            <a:r>
              <a:rPr lang="en-GB" dirty="0" smtClean="0"/>
              <a:t>6 </a:t>
            </a:r>
            <a:r>
              <a:rPr lang="en-GB" dirty="0"/>
              <a:t>= 12 and </a:t>
            </a:r>
            <a:r>
              <a:rPr lang="en-GB" dirty="0" smtClean="0"/>
              <a:t>72 </a:t>
            </a:r>
            <a:r>
              <a:rPr lang="en-GB" dirty="0"/>
              <a:t>÷ 12 = </a:t>
            </a:r>
            <a:r>
              <a:rPr lang="en-GB" dirty="0" smtClean="0"/>
              <a:t>6</a:t>
            </a:r>
            <a:endParaRPr lang="en-GB" dirty="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770999800"/>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6 </a:t>
                      </a:r>
                      <a:r>
                        <a:rPr lang="en-GB" sz="1100" dirty="0">
                          <a:effectLst/>
                        </a:rPr>
                        <a:t>× 1 = </a:t>
                      </a:r>
                      <a:r>
                        <a:rPr lang="en-GB" sz="1100" dirty="0" smtClean="0">
                          <a:effectLst/>
                        </a:rPr>
                        <a:t>6</a:t>
                      </a:r>
                      <a:endParaRPr lang="en-GB" sz="1100" dirty="0">
                        <a:effectLst/>
                      </a:endParaRPr>
                    </a:p>
                    <a:p>
                      <a:pPr algn="ctr">
                        <a:lnSpc>
                          <a:spcPct val="115000"/>
                        </a:lnSpc>
                        <a:spcAft>
                          <a:spcPts val="0"/>
                        </a:spcAft>
                      </a:pPr>
                      <a:r>
                        <a:rPr lang="en-GB" sz="1100" dirty="0" smtClean="0">
                          <a:effectLst/>
                        </a:rPr>
                        <a:t>6 </a:t>
                      </a:r>
                      <a:r>
                        <a:rPr lang="en-GB" sz="1100" dirty="0">
                          <a:effectLst/>
                        </a:rPr>
                        <a:t>× </a:t>
                      </a:r>
                      <a:r>
                        <a:rPr lang="en-GB" sz="1100" dirty="0" smtClean="0">
                          <a:effectLst/>
                        </a:rPr>
                        <a:t>2 </a:t>
                      </a:r>
                      <a:r>
                        <a:rPr lang="en-GB" sz="1100" dirty="0">
                          <a:effectLst/>
                        </a:rPr>
                        <a:t>= </a:t>
                      </a:r>
                      <a:r>
                        <a:rPr lang="en-GB" sz="1100" dirty="0" smtClean="0">
                          <a:effectLst/>
                        </a:rPr>
                        <a:t>12</a:t>
                      </a:r>
                      <a:endParaRPr lang="en-GB" sz="1100" dirty="0">
                        <a:effectLst/>
                      </a:endParaRPr>
                    </a:p>
                    <a:p>
                      <a:pPr algn="ctr">
                        <a:lnSpc>
                          <a:spcPct val="115000"/>
                        </a:lnSpc>
                        <a:spcAft>
                          <a:spcPts val="0"/>
                        </a:spcAft>
                      </a:pPr>
                      <a:r>
                        <a:rPr lang="en-GB" sz="1100" dirty="0" smtClean="0">
                          <a:effectLst/>
                        </a:rPr>
                        <a:t>6</a:t>
                      </a:r>
                      <a:r>
                        <a:rPr lang="en-GB" sz="1100" baseline="0" dirty="0" smtClean="0">
                          <a:effectLst/>
                        </a:rPr>
                        <a:t> </a:t>
                      </a:r>
                      <a:r>
                        <a:rPr lang="en-GB" sz="1100" dirty="0" smtClean="0">
                          <a:effectLst/>
                        </a:rPr>
                        <a:t>× </a:t>
                      </a:r>
                      <a:r>
                        <a:rPr lang="en-GB" sz="1100" dirty="0">
                          <a:effectLst/>
                        </a:rPr>
                        <a:t>3 = </a:t>
                      </a:r>
                      <a:r>
                        <a:rPr lang="en-GB" sz="1100" dirty="0" smtClean="0">
                          <a:effectLst/>
                        </a:rPr>
                        <a:t>18</a:t>
                      </a:r>
                      <a:endParaRPr lang="en-GB" sz="1100" dirty="0">
                        <a:effectLst/>
                      </a:endParaRPr>
                    </a:p>
                    <a:p>
                      <a:pPr algn="ctr">
                        <a:lnSpc>
                          <a:spcPct val="115000"/>
                        </a:lnSpc>
                        <a:spcAft>
                          <a:spcPts val="0"/>
                        </a:spcAft>
                      </a:pPr>
                      <a:r>
                        <a:rPr lang="en-GB" sz="1100" dirty="0" smtClean="0">
                          <a:effectLst/>
                        </a:rPr>
                        <a:t>6 </a:t>
                      </a:r>
                      <a:r>
                        <a:rPr lang="en-GB" sz="1100" dirty="0">
                          <a:effectLst/>
                        </a:rPr>
                        <a:t>× 4 = </a:t>
                      </a:r>
                      <a:r>
                        <a:rPr lang="en-GB" sz="1100" dirty="0" smtClean="0">
                          <a:effectLst/>
                        </a:rPr>
                        <a:t>24</a:t>
                      </a:r>
                      <a:endParaRPr lang="en-GB" sz="1100" dirty="0">
                        <a:effectLst/>
                      </a:endParaRPr>
                    </a:p>
                    <a:p>
                      <a:pPr algn="ctr">
                        <a:lnSpc>
                          <a:spcPct val="115000"/>
                        </a:lnSpc>
                        <a:spcAft>
                          <a:spcPts val="0"/>
                        </a:spcAft>
                      </a:pPr>
                      <a:r>
                        <a:rPr lang="en-GB" sz="1100" dirty="0" smtClean="0">
                          <a:effectLst/>
                        </a:rPr>
                        <a:t>6 </a:t>
                      </a:r>
                      <a:r>
                        <a:rPr lang="en-GB" sz="1100" dirty="0">
                          <a:effectLst/>
                        </a:rPr>
                        <a:t>× 5 = </a:t>
                      </a:r>
                      <a:r>
                        <a:rPr lang="en-GB" sz="1100" dirty="0" smtClean="0">
                          <a:effectLst/>
                        </a:rPr>
                        <a:t>30</a:t>
                      </a:r>
                      <a:endParaRPr lang="en-GB" sz="1100" dirty="0">
                        <a:effectLst/>
                      </a:endParaRPr>
                    </a:p>
                    <a:p>
                      <a:pPr algn="ctr">
                        <a:lnSpc>
                          <a:spcPct val="115000"/>
                        </a:lnSpc>
                        <a:spcAft>
                          <a:spcPts val="0"/>
                        </a:spcAft>
                      </a:pPr>
                      <a:r>
                        <a:rPr lang="en-GB" sz="1100" baseline="0" dirty="0" smtClean="0">
                          <a:effectLst/>
                        </a:rPr>
                        <a:t>6 </a:t>
                      </a:r>
                      <a:r>
                        <a:rPr lang="en-GB" sz="1100" dirty="0" smtClean="0">
                          <a:effectLst/>
                        </a:rPr>
                        <a:t>× </a:t>
                      </a:r>
                      <a:r>
                        <a:rPr lang="en-GB" sz="1100" dirty="0">
                          <a:effectLst/>
                        </a:rPr>
                        <a:t>6 = </a:t>
                      </a:r>
                      <a:r>
                        <a:rPr lang="en-GB" sz="1100" dirty="0" smtClean="0">
                          <a:effectLst/>
                        </a:rPr>
                        <a:t>36</a:t>
                      </a:r>
                      <a:endParaRPr lang="en-GB" sz="1100" dirty="0">
                        <a:effectLst/>
                      </a:endParaRPr>
                    </a:p>
                    <a:p>
                      <a:pPr algn="ctr">
                        <a:lnSpc>
                          <a:spcPct val="115000"/>
                        </a:lnSpc>
                        <a:spcAft>
                          <a:spcPts val="0"/>
                        </a:spcAft>
                      </a:pPr>
                      <a:r>
                        <a:rPr lang="en-GB" sz="1100" dirty="0" smtClean="0">
                          <a:effectLst/>
                        </a:rPr>
                        <a:t>6 </a:t>
                      </a:r>
                      <a:r>
                        <a:rPr lang="en-GB" sz="1100" dirty="0">
                          <a:effectLst/>
                        </a:rPr>
                        <a:t>× 7 = </a:t>
                      </a:r>
                      <a:r>
                        <a:rPr lang="en-GB" sz="1100" dirty="0" smtClean="0">
                          <a:effectLst/>
                        </a:rPr>
                        <a:t>42</a:t>
                      </a:r>
                      <a:endParaRPr lang="en-GB" sz="1100" dirty="0">
                        <a:effectLst/>
                      </a:endParaRPr>
                    </a:p>
                    <a:p>
                      <a:pPr algn="ctr">
                        <a:lnSpc>
                          <a:spcPct val="115000"/>
                        </a:lnSpc>
                        <a:spcAft>
                          <a:spcPts val="0"/>
                        </a:spcAft>
                      </a:pPr>
                      <a:r>
                        <a:rPr lang="en-GB" sz="1100" dirty="0" smtClean="0">
                          <a:effectLst/>
                        </a:rPr>
                        <a:t>6 </a:t>
                      </a:r>
                      <a:r>
                        <a:rPr lang="en-GB" sz="1100" dirty="0">
                          <a:effectLst/>
                        </a:rPr>
                        <a:t>× 8 = </a:t>
                      </a:r>
                      <a:r>
                        <a:rPr lang="en-GB" sz="1100" dirty="0" smtClean="0">
                          <a:effectLst/>
                        </a:rPr>
                        <a:t>48</a:t>
                      </a:r>
                      <a:endParaRPr lang="en-GB" sz="1100" dirty="0">
                        <a:effectLst/>
                      </a:endParaRPr>
                    </a:p>
                    <a:p>
                      <a:pPr algn="ctr">
                        <a:lnSpc>
                          <a:spcPct val="115000"/>
                        </a:lnSpc>
                        <a:spcAft>
                          <a:spcPts val="0"/>
                        </a:spcAft>
                      </a:pPr>
                      <a:r>
                        <a:rPr lang="en-GB" sz="1100" dirty="0" smtClean="0">
                          <a:effectLst/>
                        </a:rPr>
                        <a:t>6 </a:t>
                      </a:r>
                      <a:r>
                        <a:rPr lang="en-GB" sz="1100" dirty="0">
                          <a:effectLst/>
                        </a:rPr>
                        <a:t>× 9 = </a:t>
                      </a:r>
                      <a:r>
                        <a:rPr lang="en-GB" sz="1100" dirty="0" smtClean="0">
                          <a:effectLst/>
                        </a:rPr>
                        <a:t>54</a:t>
                      </a:r>
                      <a:endParaRPr lang="en-GB" sz="1100" dirty="0">
                        <a:effectLst/>
                      </a:endParaRPr>
                    </a:p>
                    <a:p>
                      <a:pPr algn="ctr">
                        <a:lnSpc>
                          <a:spcPct val="115000"/>
                        </a:lnSpc>
                        <a:spcAft>
                          <a:spcPts val="0"/>
                        </a:spcAft>
                      </a:pPr>
                      <a:r>
                        <a:rPr lang="en-GB" sz="1100" dirty="0" smtClean="0">
                          <a:effectLst/>
                        </a:rPr>
                        <a:t>6 </a:t>
                      </a:r>
                      <a:r>
                        <a:rPr lang="en-GB" sz="1100" dirty="0">
                          <a:effectLst/>
                        </a:rPr>
                        <a:t>× 10 = </a:t>
                      </a:r>
                      <a:r>
                        <a:rPr lang="en-GB" sz="1100" dirty="0" smtClean="0">
                          <a:effectLst/>
                        </a:rPr>
                        <a:t>60</a:t>
                      </a:r>
                      <a:endParaRPr lang="en-GB" sz="1100" dirty="0">
                        <a:effectLst/>
                      </a:endParaRPr>
                    </a:p>
                    <a:p>
                      <a:pPr algn="ctr">
                        <a:lnSpc>
                          <a:spcPct val="115000"/>
                        </a:lnSpc>
                        <a:spcAft>
                          <a:spcPts val="0"/>
                        </a:spcAft>
                      </a:pPr>
                      <a:r>
                        <a:rPr lang="en-GB" sz="1100" dirty="0" smtClean="0">
                          <a:effectLst/>
                        </a:rPr>
                        <a:t>6 </a:t>
                      </a:r>
                      <a:r>
                        <a:rPr lang="en-GB" sz="1100" dirty="0">
                          <a:effectLst/>
                        </a:rPr>
                        <a:t>× 11 = </a:t>
                      </a:r>
                      <a:r>
                        <a:rPr lang="en-GB" sz="1100" dirty="0" smtClean="0">
                          <a:effectLst/>
                        </a:rPr>
                        <a:t>66</a:t>
                      </a:r>
                      <a:endParaRPr lang="en-GB" sz="1100" dirty="0">
                        <a:effectLst/>
                      </a:endParaRPr>
                    </a:p>
                    <a:p>
                      <a:pPr algn="ctr">
                        <a:lnSpc>
                          <a:spcPct val="115000"/>
                        </a:lnSpc>
                        <a:spcAft>
                          <a:spcPts val="0"/>
                        </a:spcAft>
                      </a:pPr>
                      <a:r>
                        <a:rPr lang="en-GB" sz="1100" dirty="0" smtClean="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6 = 6</a:t>
                      </a:r>
                    </a:p>
                    <a:p>
                      <a:pPr algn="ctr">
                        <a:lnSpc>
                          <a:spcPct val="115000"/>
                        </a:lnSpc>
                        <a:spcAft>
                          <a:spcPts val="0"/>
                        </a:spcAft>
                      </a:pPr>
                      <a:r>
                        <a:rPr lang="en-GB" sz="1100" dirty="0" smtClean="0">
                          <a:effectLst/>
                        </a:rPr>
                        <a:t>2 × 6 = 12</a:t>
                      </a:r>
                    </a:p>
                    <a:p>
                      <a:pPr algn="ctr">
                        <a:lnSpc>
                          <a:spcPct val="115000"/>
                        </a:lnSpc>
                        <a:spcAft>
                          <a:spcPts val="0"/>
                        </a:spcAft>
                      </a:pPr>
                      <a:r>
                        <a:rPr lang="en-GB" sz="1100" dirty="0" smtClean="0">
                          <a:effectLst/>
                        </a:rPr>
                        <a:t>3 × 6</a:t>
                      </a:r>
                      <a:r>
                        <a:rPr lang="en-GB" sz="1100" baseline="0" dirty="0" smtClean="0">
                          <a:effectLst/>
                        </a:rPr>
                        <a:t> </a:t>
                      </a:r>
                      <a:r>
                        <a:rPr lang="en-GB" sz="1100" dirty="0" smtClean="0">
                          <a:effectLst/>
                        </a:rPr>
                        <a:t>= 18</a:t>
                      </a:r>
                    </a:p>
                    <a:p>
                      <a:pPr algn="ctr">
                        <a:lnSpc>
                          <a:spcPct val="115000"/>
                        </a:lnSpc>
                        <a:spcAft>
                          <a:spcPts val="0"/>
                        </a:spcAft>
                      </a:pPr>
                      <a:r>
                        <a:rPr lang="en-GB" sz="1100" dirty="0" smtClean="0">
                          <a:effectLst/>
                        </a:rPr>
                        <a:t>4 × 6</a:t>
                      </a:r>
                      <a:r>
                        <a:rPr lang="en-GB" sz="1100" baseline="0" dirty="0" smtClean="0">
                          <a:effectLst/>
                        </a:rPr>
                        <a:t> </a:t>
                      </a:r>
                      <a:r>
                        <a:rPr lang="en-GB" sz="1100" dirty="0" smtClean="0">
                          <a:effectLst/>
                        </a:rPr>
                        <a:t>= 24</a:t>
                      </a:r>
                    </a:p>
                    <a:p>
                      <a:pPr algn="ctr">
                        <a:lnSpc>
                          <a:spcPct val="115000"/>
                        </a:lnSpc>
                        <a:spcAft>
                          <a:spcPts val="0"/>
                        </a:spcAft>
                      </a:pPr>
                      <a:r>
                        <a:rPr lang="en-GB" sz="1100" dirty="0" smtClean="0">
                          <a:effectLst/>
                        </a:rPr>
                        <a:t>5 × 6 = 30</a:t>
                      </a:r>
                    </a:p>
                    <a:p>
                      <a:pPr algn="ctr">
                        <a:lnSpc>
                          <a:spcPct val="115000"/>
                        </a:lnSpc>
                        <a:spcAft>
                          <a:spcPts val="0"/>
                        </a:spcAft>
                      </a:pPr>
                      <a:r>
                        <a:rPr lang="en-GB" sz="1100" baseline="0" dirty="0" smtClean="0">
                          <a:effectLst/>
                        </a:rPr>
                        <a:t>6 </a:t>
                      </a:r>
                      <a:r>
                        <a:rPr lang="en-GB" sz="1100" dirty="0" smtClean="0">
                          <a:effectLst/>
                        </a:rPr>
                        <a:t>× 6</a:t>
                      </a:r>
                      <a:r>
                        <a:rPr lang="en-GB" sz="1100" baseline="0" dirty="0" smtClean="0">
                          <a:effectLst/>
                        </a:rPr>
                        <a:t> </a:t>
                      </a:r>
                      <a:r>
                        <a:rPr lang="en-GB" sz="1100" dirty="0" smtClean="0">
                          <a:effectLst/>
                        </a:rPr>
                        <a:t>= 36</a:t>
                      </a:r>
                    </a:p>
                    <a:p>
                      <a:pPr algn="ctr">
                        <a:lnSpc>
                          <a:spcPct val="115000"/>
                        </a:lnSpc>
                        <a:spcAft>
                          <a:spcPts val="0"/>
                        </a:spcAft>
                      </a:pPr>
                      <a:r>
                        <a:rPr lang="en-GB" sz="1100" dirty="0" smtClean="0">
                          <a:effectLst/>
                        </a:rPr>
                        <a:t>7 × 6 = 42</a:t>
                      </a:r>
                    </a:p>
                    <a:p>
                      <a:pPr algn="ctr">
                        <a:lnSpc>
                          <a:spcPct val="115000"/>
                        </a:lnSpc>
                        <a:spcAft>
                          <a:spcPts val="0"/>
                        </a:spcAft>
                      </a:pPr>
                      <a:r>
                        <a:rPr lang="en-GB" sz="1100" dirty="0" smtClean="0">
                          <a:effectLst/>
                        </a:rPr>
                        <a:t>8 × 6 = 48</a:t>
                      </a:r>
                    </a:p>
                    <a:p>
                      <a:pPr algn="ctr">
                        <a:lnSpc>
                          <a:spcPct val="115000"/>
                        </a:lnSpc>
                        <a:spcAft>
                          <a:spcPts val="0"/>
                        </a:spcAft>
                      </a:pPr>
                      <a:r>
                        <a:rPr lang="en-GB" sz="1100" dirty="0" smtClean="0">
                          <a:effectLst/>
                        </a:rPr>
                        <a:t>9 × 6 = 54</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11 × 6 = 66</a:t>
                      </a:r>
                    </a:p>
                    <a:p>
                      <a:pPr algn="ctr">
                        <a:lnSpc>
                          <a:spcPct val="115000"/>
                        </a:lnSpc>
                        <a:spcAft>
                          <a:spcPts val="0"/>
                        </a:spcAft>
                      </a:pPr>
                      <a:r>
                        <a:rPr lang="en-GB" sz="1100" dirty="0" smtClean="0">
                          <a:effectLst/>
                        </a:rPr>
                        <a:t>12 × 6 = 72</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6 ÷ 6 = 1</a:t>
                      </a:r>
                    </a:p>
                    <a:p>
                      <a:pPr algn="ctr">
                        <a:lnSpc>
                          <a:spcPct val="115000"/>
                        </a:lnSpc>
                        <a:spcAft>
                          <a:spcPts val="0"/>
                        </a:spcAft>
                      </a:pPr>
                      <a:r>
                        <a:rPr lang="en-GB" sz="1100" dirty="0" smtClean="0">
                          <a:effectLst/>
                        </a:rPr>
                        <a:t>12 ÷ 6</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6 = 3</a:t>
                      </a:r>
                    </a:p>
                    <a:p>
                      <a:pPr algn="ctr">
                        <a:lnSpc>
                          <a:spcPct val="115000"/>
                        </a:lnSpc>
                        <a:spcAft>
                          <a:spcPts val="0"/>
                        </a:spcAft>
                      </a:pPr>
                      <a:r>
                        <a:rPr lang="en-GB" sz="1100" baseline="0" dirty="0" smtClean="0">
                          <a:effectLst/>
                        </a:rPr>
                        <a:t>24 </a:t>
                      </a:r>
                      <a:r>
                        <a:rPr lang="en-GB" sz="1100" dirty="0" smtClean="0">
                          <a:effectLst/>
                        </a:rPr>
                        <a:t>÷ 6</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30 </a:t>
                      </a:r>
                      <a:r>
                        <a:rPr lang="en-GB" sz="1100" dirty="0" smtClean="0">
                          <a:effectLst/>
                        </a:rPr>
                        <a:t>÷ 6 = 5</a:t>
                      </a:r>
                    </a:p>
                    <a:p>
                      <a:pPr algn="ctr">
                        <a:lnSpc>
                          <a:spcPct val="115000"/>
                        </a:lnSpc>
                        <a:spcAft>
                          <a:spcPts val="0"/>
                        </a:spcAft>
                      </a:pPr>
                      <a:r>
                        <a:rPr lang="en-GB" sz="1100" baseline="0" dirty="0" smtClean="0">
                          <a:effectLst/>
                        </a:rPr>
                        <a:t>36 </a:t>
                      </a:r>
                      <a:r>
                        <a:rPr lang="en-GB" sz="1100" dirty="0" smtClean="0">
                          <a:effectLst/>
                        </a:rPr>
                        <a:t>÷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6 = 7</a:t>
                      </a:r>
                    </a:p>
                    <a:p>
                      <a:pPr algn="ctr">
                        <a:lnSpc>
                          <a:spcPct val="115000"/>
                        </a:lnSpc>
                        <a:spcAft>
                          <a:spcPts val="0"/>
                        </a:spcAft>
                      </a:pPr>
                      <a:r>
                        <a:rPr lang="en-GB" sz="1100" dirty="0" smtClean="0">
                          <a:effectLst/>
                        </a:rPr>
                        <a:t>48 ÷ 6</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54 ÷ 6 = 9</a:t>
                      </a:r>
                    </a:p>
                    <a:p>
                      <a:pPr algn="ctr">
                        <a:lnSpc>
                          <a:spcPct val="115000"/>
                        </a:lnSpc>
                        <a:spcAft>
                          <a:spcPts val="0"/>
                        </a:spcAft>
                      </a:pPr>
                      <a:r>
                        <a:rPr lang="en-GB" sz="1100" dirty="0" smtClean="0">
                          <a:effectLst/>
                        </a:rPr>
                        <a:t>60 ÷ 6</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66 ÷ 6</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72 ÷ 6</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6 ÷ 1 = 6</a:t>
                      </a:r>
                    </a:p>
                    <a:p>
                      <a:pPr algn="ctr">
                        <a:lnSpc>
                          <a:spcPct val="115000"/>
                        </a:lnSpc>
                        <a:spcAft>
                          <a:spcPts val="0"/>
                        </a:spcAft>
                      </a:pPr>
                      <a:r>
                        <a:rPr lang="en-GB" sz="1100" dirty="0" smtClean="0">
                          <a:effectLst/>
                        </a:rPr>
                        <a:t>12 ÷ 2</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18</a:t>
                      </a:r>
                      <a:r>
                        <a:rPr lang="en-GB" sz="1100" baseline="0" dirty="0" smtClean="0">
                          <a:effectLst/>
                        </a:rPr>
                        <a:t> </a:t>
                      </a:r>
                      <a:r>
                        <a:rPr lang="en-GB" sz="1100" dirty="0" smtClean="0">
                          <a:effectLst/>
                        </a:rPr>
                        <a:t>÷ 3 = 6</a:t>
                      </a:r>
                    </a:p>
                    <a:p>
                      <a:pPr algn="ctr">
                        <a:lnSpc>
                          <a:spcPct val="115000"/>
                        </a:lnSpc>
                        <a:spcAft>
                          <a:spcPts val="0"/>
                        </a:spcAft>
                      </a:pPr>
                      <a:r>
                        <a:rPr lang="en-GB" sz="1100" dirty="0" smtClean="0">
                          <a:effectLst/>
                        </a:rPr>
                        <a:t>24 ÷ 4</a:t>
                      </a:r>
                      <a:r>
                        <a:rPr lang="en-GB" sz="1100" baseline="0" dirty="0" smtClean="0">
                          <a:effectLst/>
                        </a:rPr>
                        <a:t> </a:t>
                      </a:r>
                      <a:r>
                        <a:rPr lang="en-GB" sz="1100" dirty="0" smtClean="0">
                          <a:effectLst/>
                        </a:rPr>
                        <a:t>= 6</a:t>
                      </a:r>
                    </a:p>
                    <a:p>
                      <a:pPr algn="ctr">
                        <a:lnSpc>
                          <a:spcPct val="115000"/>
                        </a:lnSpc>
                        <a:spcAft>
                          <a:spcPts val="0"/>
                        </a:spcAft>
                      </a:pPr>
                      <a:r>
                        <a:rPr lang="en-GB" sz="1100" baseline="0" dirty="0" smtClean="0">
                          <a:effectLst/>
                        </a:rPr>
                        <a:t>30 </a:t>
                      </a:r>
                      <a:r>
                        <a:rPr lang="en-GB" sz="1100" dirty="0" smtClean="0">
                          <a:effectLst/>
                        </a:rPr>
                        <a:t>÷ 5 = 6</a:t>
                      </a:r>
                    </a:p>
                    <a:p>
                      <a:pPr algn="ctr">
                        <a:lnSpc>
                          <a:spcPct val="115000"/>
                        </a:lnSpc>
                        <a:spcAft>
                          <a:spcPts val="0"/>
                        </a:spcAft>
                      </a:pPr>
                      <a:r>
                        <a:rPr lang="en-GB" sz="1100" dirty="0" smtClean="0">
                          <a:effectLst/>
                        </a:rPr>
                        <a:t>36 ÷ 6</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42 ÷ 7 = 6</a:t>
                      </a:r>
                    </a:p>
                    <a:p>
                      <a:pPr algn="ctr">
                        <a:lnSpc>
                          <a:spcPct val="115000"/>
                        </a:lnSpc>
                        <a:spcAft>
                          <a:spcPts val="0"/>
                        </a:spcAft>
                      </a:pPr>
                      <a:r>
                        <a:rPr lang="en-GB" sz="1100" baseline="0" dirty="0" smtClean="0">
                          <a:effectLst/>
                        </a:rPr>
                        <a:t>48 </a:t>
                      </a:r>
                      <a:r>
                        <a:rPr lang="en-GB" sz="1100" dirty="0" smtClean="0">
                          <a:effectLst/>
                        </a:rPr>
                        <a:t>÷ 8</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54 ÷ 9 = 6</a:t>
                      </a:r>
                    </a:p>
                    <a:p>
                      <a:pPr algn="ctr">
                        <a:lnSpc>
                          <a:spcPct val="115000"/>
                        </a:lnSpc>
                        <a:spcAft>
                          <a:spcPts val="0"/>
                        </a:spcAft>
                      </a:pPr>
                      <a:r>
                        <a:rPr lang="en-GB" sz="1100" dirty="0" smtClean="0">
                          <a:effectLst/>
                        </a:rPr>
                        <a:t>60 ÷ </a:t>
                      </a:r>
                      <a:r>
                        <a:rPr lang="en-GB" sz="1100" baseline="0" dirty="0" smtClean="0">
                          <a:effectLst/>
                        </a:rPr>
                        <a:t>10 </a:t>
                      </a:r>
                      <a:r>
                        <a:rPr lang="en-GB" sz="1100" dirty="0" smtClean="0">
                          <a:effectLst/>
                        </a:rPr>
                        <a:t>= 6</a:t>
                      </a:r>
                    </a:p>
                    <a:p>
                      <a:pPr algn="ctr">
                        <a:lnSpc>
                          <a:spcPct val="115000"/>
                        </a:lnSpc>
                        <a:spcAft>
                          <a:spcPts val="0"/>
                        </a:spcAft>
                      </a:pPr>
                      <a:r>
                        <a:rPr lang="en-GB" sz="1100" dirty="0" smtClean="0">
                          <a:effectLst/>
                        </a:rPr>
                        <a:t>66 ÷ 11 = 6</a:t>
                      </a:r>
                    </a:p>
                    <a:p>
                      <a:pPr algn="ctr">
                        <a:lnSpc>
                          <a:spcPct val="115000"/>
                        </a:lnSpc>
                        <a:spcAft>
                          <a:spcPts val="0"/>
                        </a:spcAft>
                      </a:pPr>
                      <a:r>
                        <a:rPr lang="en-GB" sz="1100" dirty="0" smtClean="0">
                          <a:effectLst/>
                        </a:rPr>
                        <a:t>72 ÷ 12</a:t>
                      </a:r>
                      <a:r>
                        <a:rPr lang="en-GB" sz="1100" baseline="0" dirty="0" smtClean="0">
                          <a:effectLst/>
                        </a:rPr>
                        <a:t> </a:t>
                      </a:r>
                      <a:r>
                        <a:rPr lang="en-GB" sz="1100" dirty="0" smtClean="0">
                          <a:effectLst/>
                        </a:rPr>
                        <a:t>= 6</a:t>
                      </a:r>
                    </a:p>
                    <a:p>
                      <a:pPr algn="ctr">
                        <a:lnSpc>
                          <a:spcPct val="115000"/>
                        </a:lnSpc>
                        <a:spcAft>
                          <a:spcPts val="0"/>
                        </a:spcAft>
                      </a:pPr>
                      <a:endParaRPr lang="en-GB" sz="110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72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5711820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smtClean="0"/>
              <a:t>I know the multiplication and division facts for the 9 and 11 times tables.</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Look for patterns</a:t>
            </a:r>
            <a:r>
              <a:rPr lang="en-GB" altLang="en-US" dirty="0" smtClean="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Use your ten times table </a:t>
            </a:r>
            <a:r>
              <a:rPr lang="en-GB" altLang="en-US" dirty="0" smtClean="0">
                <a:cs typeface="Arial" pitchFamily="34" charset="0"/>
              </a:rPr>
              <a:t>– </a:t>
            </a:r>
            <a:r>
              <a:rPr lang="en-GB" altLang="en-US" dirty="0">
                <a:cs typeface="Arial" pitchFamily="34" charset="0"/>
              </a:rPr>
              <a:t> M</a:t>
            </a:r>
            <a:r>
              <a:rPr lang="en-GB" altLang="en-US" dirty="0" smtClean="0">
                <a:cs typeface="Arial" pitchFamily="34" charset="0"/>
              </a:rPr>
              <a:t>ultiply a number by 10 and subtract the original  number</a:t>
            </a:r>
          </a:p>
          <a:p>
            <a:pPr lvl="0" eaLnBrk="0" fontAlgn="base" hangingPunct="0">
              <a:spcBef>
                <a:spcPct val="0"/>
              </a:spcBef>
              <a:spcAft>
                <a:spcPct val="0"/>
              </a:spcAft>
              <a:buClrTx/>
              <a:buSzTx/>
            </a:pPr>
            <a:r>
              <a:rPr lang="en-GB" altLang="en-US" dirty="0" smtClean="0">
                <a:cs typeface="Arial" pitchFamily="34" charset="0"/>
              </a:rPr>
              <a:t>(e.g. 7 </a:t>
            </a:r>
            <a:r>
              <a:rPr lang="en-GB" dirty="0" smtClean="0"/>
              <a:t>× 10 – 7 = 70 – 7 = 63). What do you notice?</a:t>
            </a:r>
          </a:p>
          <a:p>
            <a:pPr lvl="0" eaLnBrk="0" fontAlgn="base" hangingPunct="0">
              <a:spcBef>
                <a:spcPct val="0"/>
              </a:spcBef>
              <a:spcAft>
                <a:spcPct val="0"/>
              </a:spcAft>
              <a:buClrTx/>
              <a:buSzTx/>
            </a:pPr>
            <a:r>
              <a:rPr lang="en-GB" dirty="0" smtClean="0">
                <a:cs typeface="Arial" pitchFamily="34" charset="0"/>
              </a:rPr>
              <a:t>What happens if you add your original number instead?</a:t>
            </a:r>
          </a:p>
          <a:p>
            <a:pPr lvl="0" eaLnBrk="0" fontAlgn="base" hangingPunct="0">
              <a:spcBef>
                <a:spcPct val="0"/>
              </a:spcBef>
              <a:spcAft>
                <a:spcPct val="0"/>
              </a:spcAft>
              <a:buClrTx/>
              <a:buSzTx/>
            </a:pPr>
            <a:r>
              <a:rPr lang="en-GB" dirty="0" smtClean="0">
                <a:cs typeface="Arial" pitchFamily="34" charset="0"/>
              </a:rPr>
              <a:t>(e.g. </a:t>
            </a:r>
            <a:r>
              <a:rPr lang="en-GB" altLang="en-US" dirty="0" smtClean="0">
                <a:cs typeface="Arial" pitchFamily="34" charset="0"/>
              </a:rPr>
              <a:t>7</a:t>
            </a:r>
            <a:r>
              <a:rPr lang="en-GB" dirty="0" smtClean="0"/>
              <a:t> </a:t>
            </a:r>
            <a:r>
              <a:rPr lang="en-GB" dirty="0"/>
              <a:t>× 10 </a:t>
            </a:r>
            <a:r>
              <a:rPr lang="en-GB" dirty="0" smtClean="0"/>
              <a:t>+ </a:t>
            </a:r>
            <a:r>
              <a:rPr lang="en-GB" dirty="0"/>
              <a:t>7 = 70 </a:t>
            </a:r>
            <a:r>
              <a:rPr lang="en-GB" dirty="0" smtClean="0"/>
              <a:t>+ </a:t>
            </a:r>
            <a:r>
              <a:rPr lang="en-GB" dirty="0"/>
              <a:t>7 = </a:t>
            </a:r>
            <a:r>
              <a:rPr lang="en-GB" dirty="0" smtClean="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a:t>
            </a:r>
            <a:r>
              <a:rPr lang="en-GB" altLang="en-US" dirty="0" smtClean="0">
                <a:ea typeface="Calibri" pitchFamily="34" charset="0"/>
                <a:cs typeface="Times New Roman" pitchFamily="18" charset="0"/>
              </a:rPr>
              <a:t>4, 5, 6, 8 and </a:t>
            </a:r>
            <a:r>
              <a:rPr lang="en-GB" altLang="en-US" dirty="0">
                <a:ea typeface="Calibri" pitchFamily="34" charset="0"/>
                <a:cs typeface="Times New Roman" pitchFamily="18" charset="0"/>
              </a:rPr>
              <a:t>10 times tables</a:t>
            </a:r>
            <a:r>
              <a:rPr lang="en-GB" altLang="en-US" dirty="0" smtClean="0">
                <a:ea typeface="Calibri" pitchFamily="34" charset="0"/>
                <a:cs typeface="Times New Roman" pitchFamily="18" charset="0"/>
              </a:rPr>
              <a:t>. It might be worth practising these again!</a:t>
            </a:r>
            <a:endParaRPr lang="en-GB" altLang="en-US" dirty="0">
              <a:ea typeface="Calibri" pitchFamily="34" charset="0"/>
              <a:cs typeface="Times New Roman" pitchFamily="18" charset="0"/>
            </a:endParaRP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915056023"/>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883118">
                  <a:extLst>
                    <a:ext uri="{9D8B030D-6E8A-4147-A177-3AD203B41FA5}">
                      <a16:colId xmlns:a16="http://schemas.microsoft.com/office/drawing/2014/main" val="20001"/>
                    </a:ext>
                  </a:extLst>
                </a:gridCol>
                <a:gridCol w="953765">
                  <a:extLst>
                    <a:ext uri="{9D8B030D-6E8A-4147-A177-3AD203B41FA5}">
                      <a16:colId xmlns:a16="http://schemas.microsoft.com/office/drawing/2014/main" val="20002"/>
                    </a:ext>
                  </a:extLst>
                </a:gridCol>
                <a:gridCol w="918442">
                  <a:extLst>
                    <a:ext uri="{9D8B030D-6E8A-4147-A177-3AD203B41FA5}">
                      <a16:colId xmlns:a16="http://schemas.microsoft.com/office/drawing/2014/main" val="20003"/>
                    </a:ext>
                  </a:extLst>
                </a:gridCol>
              </a:tblGrid>
              <a:tr h="2430272">
                <a:tc>
                  <a:txBody>
                    <a:bodyPr/>
                    <a:lstStyle/>
                    <a:p>
                      <a:pPr algn="ctr">
                        <a:lnSpc>
                          <a:spcPct val="115000"/>
                        </a:lnSpc>
                        <a:spcAft>
                          <a:spcPts val="0"/>
                        </a:spcAft>
                      </a:pPr>
                      <a:r>
                        <a:rPr lang="en-GB" sz="1050" dirty="0" smtClean="0">
                          <a:effectLst/>
                        </a:rPr>
                        <a:t>9 </a:t>
                      </a:r>
                      <a:r>
                        <a:rPr lang="en-GB" sz="1050" dirty="0">
                          <a:effectLst/>
                        </a:rPr>
                        <a:t>× 1 = </a:t>
                      </a:r>
                      <a:r>
                        <a:rPr lang="en-GB" sz="1050" dirty="0" smtClean="0">
                          <a:effectLst/>
                        </a:rPr>
                        <a:t>9</a:t>
                      </a:r>
                      <a:endParaRPr lang="en-GB" sz="1050" dirty="0">
                        <a:effectLst/>
                      </a:endParaRPr>
                    </a:p>
                    <a:p>
                      <a:pPr algn="ctr">
                        <a:lnSpc>
                          <a:spcPct val="115000"/>
                        </a:lnSpc>
                        <a:spcAft>
                          <a:spcPts val="0"/>
                        </a:spcAft>
                      </a:pPr>
                      <a:r>
                        <a:rPr lang="en-GB" sz="1050" dirty="0" smtClean="0">
                          <a:effectLst/>
                        </a:rPr>
                        <a:t>9 </a:t>
                      </a:r>
                      <a:r>
                        <a:rPr lang="en-GB" sz="1050" dirty="0">
                          <a:effectLst/>
                        </a:rPr>
                        <a:t>× </a:t>
                      </a:r>
                      <a:r>
                        <a:rPr lang="en-GB" sz="1050" dirty="0" smtClean="0">
                          <a:effectLst/>
                        </a:rPr>
                        <a:t>2 </a:t>
                      </a:r>
                      <a:r>
                        <a:rPr lang="en-GB" sz="1050" dirty="0">
                          <a:effectLst/>
                        </a:rPr>
                        <a:t>= </a:t>
                      </a:r>
                      <a:r>
                        <a:rPr lang="en-GB" sz="1050" dirty="0" smtClean="0">
                          <a:effectLst/>
                        </a:rPr>
                        <a:t>18</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3 = </a:t>
                      </a:r>
                      <a:r>
                        <a:rPr lang="en-GB" sz="1050" dirty="0" smtClean="0">
                          <a:effectLst/>
                        </a:rPr>
                        <a:t>27</a:t>
                      </a:r>
                      <a:endParaRPr lang="en-GB" sz="1050" dirty="0">
                        <a:effectLst/>
                      </a:endParaRPr>
                    </a:p>
                    <a:p>
                      <a:pPr algn="ctr">
                        <a:lnSpc>
                          <a:spcPct val="115000"/>
                        </a:lnSpc>
                        <a:spcAft>
                          <a:spcPts val="0"/>
                        </a:spcAft>
                      </a:pPr>
                      <a:r>
                        <a:rPr lang="en-GB" sz="1050" dirty="0" smtClean="0">
                          <a:effectLst/>
                        </a:rPr>
                        <a:t>9 </a:t>
                      </a:r>
                      <a:r>
                        <a:rPr lang="en-GB" sz="1050" dirty="0">
                          <a:effectLst/>
                        </a:rPr>
                        <a:t>× 4 = </a:t>
                      </a:r>
                      <a:r>
                        <a:rPr lang="en-GB" sz="1050" dirty="0" smtClean="0">
                          <a:effectLst/>
                        </a:rPr>
                        <a:t>36</a:t>
                      </a:r>
                      <a:endParaRPr lang="en-GB" sz="1050" dirty="0">
                        <a:effectLst/>
                      </a:endParaRPr>
                    </a:p>
                    <a:p>
                      <a:pPr algn="ctr">
                        <a:lnSpc>
                          <a:spcPct val="115000"/>
                        </a:lnSpc>
                        <a:spcAft>
                          <a:spcPts val="0"/>
                        </a:spcAft>
                      </a:pPr>
                      <a:r>
                        <a:rPr lang="en-GB" sz="1050" dirty="0" smtClean="0">
                          <a:effectLst/>
                        </a:rPr>
                        <a:t>9 </a:t>
                      </a:r>
                      <a:r>
                        <a:rPr lang="en-GB" sz="1050" dirty="0">
                          <a:effectLst/>
                        </a:rPr>
                        <a:t>× 5 = </a:t>
                      </a:r>
                      <a:r>
                        <a:rPr lang="en-GB" sz="1050" dirty="0" smtClean="0">
                          <a:effectLst/>
                        </a:rPr>
                        <a:t>45</a:t>
                      </a:r>
                      <a:endParaRPr lang="en-GB" sz="1050" dirty="0">
                        <a:effectLst/>
                      </a:endParaRPr>
                    </a:p>
                    <a:p>
                      <a:pPr algn="ctr">
                        <a:lnSpc>
                          <a:spcPct val="115000"/>
                        </a:lnSpc>
                        <a:spcAft>
                          <a:spcPts val="0"/>
                        </a:spcAft>
                      </a:pPr>
                      <a:r>
                        <a:rPr lang="en-GB" sz="1050" baseline="0" dirty="0" smtClean="0">
                          <a:effectLst/>
                        </a:rPr>
                        <a:t>9 </a:t>
                      </a:r>
                      <a:r>
                        <a:rPr lang="en-GB" sz="1050" dirty="0" smtClean="0">
                          <a:effectLst/>
                        </a:rPr>
                        <a:t>× </a:t>
                      </a:r>
                      <a:r>
                        <a:rPr lang="en-GB" sz="1050" dirty="0">
                          <a:effectLst/>
                        </a:rPr>
                        <a:t>6 = </a:t>
                      </a:r>
                      <a:r>
                        <a:rPr lang="en-GB" sz="1050" dirty="0" smtClean="0">
                          <a:effectLst/>
                        </a:rPr>
                        <a:t>54</a:t>
                      </a:r>
                      <a:endParaRPr lang="en-GB" sz="1050" dirty="0">
                        <a:effectLst/>
                      </a:endParaRPr>
                    </a:p>
                    <a:p>
                      <a:pPr algn="ctr">
                        <a:lnSpc>
                          <a:spcPct val="115000"/>
                        </a:lnSpc>
                        <a:spcAft>
                          <a:spcPts val="0"/>
                        </a:spcAft>
                      </a:pPr>
                      <a:r>
                        <a:rPr lang="en-GB" sz="1050" dirty="0" smtClean="0">
                          <a:effectLst/>
                        </a:rPr>
                        <a:t>9 </a:t>
                      </a:r>
                      <a:r>
                        <a:rPr lang="en-GB" sz="1050" dirty="0">
                          <a:effectLst/>
                        </a:rPr>
                        <a:t>× 7 = </a:t>
                      </a:r>
                      <a:r>
                        <a:rPr lang="en-GB" sz="1050" dirty="0" smtClean="0">
                          <a:effectLst/>
                        </a:rPr>
                        <a:t>63</a:t>
                      </a:r>
                      <a:endParaRPr lang="en-GB" sz="1050" dirty="0">
                        <a:effectLst/>
                      </a:endParaRPr>
                    </a:p>
                    <a:p>
                      <a:pPr algn="ctr">
                        <a:lnSpc>
                          <a:spcPct val="115000"/>
                        </a:lnSpc>
                        <a:spcAft>
                          <a:spcPts val="0"/>
                        </a:spcAft>
                      </a:pPr>
                      <a:r>
                        <a:rPr lang="en-GB" sz="1050" dirty="0" smtClean="0">
                          <a:effectLst/>
                        </a:rPr>
                        <a:t>9 </a:t>
                      </a:r>
                      <a:r>
                        <a:rPr lang="en-GB" sz="1050" dirty="0">
                          <a:effectLst/>
                        </a:rPr>
                        <a:t>× 8 = </a:t>
                      </a:r>
                      <a:r>
                        <a:rPr lang="en-GB" sz="1050" dirty="0" smtClean="0">
                          <a:effectLst/>
                        </a:rPr>
                        <a:t>72</a:t>
                      </a:r>
                      <a:endParaRPr lang="en-GB" sz="1050" dirty="0">
                        <a:effectLst/>
                      </a:endParaRPr>
                    </a:p>
                    <a:p>
                      <a:pPr algn="ctr">
                        <a:lnSpc>
                          <a:spcPct val="115000"/>
                        </a:lnSpc>
                        <a:spcAft>
                          <a:spcPts val="0"/>
                        </a:spcAft>
                      </a:pPr>
                      <a:r>
                        <a:rPr lang="en-GB" sz="1050" dirty="0" smtClean="0">
                          <a:effectLst/>
                        </a:rPr>
                        <a:t>9 </a:t>
                      </a:r>
                      <a:r>
                        <a:rPr lang="en-GB" sz="1050" dirty="0">
                          <a:effectLst/>
                        </a:rPr>
                        <a:t>× 9 = </a:t>
                      </a:r>
                      <a:r>
                        <a:rPr lang="en-GB" sz="1050" dirty="0" smtClean="0">
                          <a:effectLst/>
                        </a:rPr>
                        <a:t>81</a:t>
                      </a:r>
                      <a:endParaRPr lang="en-GB" sz="1050" dirty="0">
                        <a:effectLst/>
                      </a:endParaRPr>
                    </a:p>
                    <a:p>
                      <a:pPr algn="ctr">
                        <a:lnSpc>
                          <a:spcPct val="115000"/>
                        </a:lnSpc>
                        <a:spcAft>
                          <a:spcPts val="0"/>
                        </a:spcAft>
                      </a:pPr>
                      <a:r>
                        <a:rPr lang="en-GB" sz="1050" dirty="0" smtClean="0">
                          <a:effectLst/>
                        </a:rPr>
                        <a:t>9 </a:t>
                      </a:r>
                      <a:r>
                        <a:rPr lang="en-GB" sz="1050" dirty="0">
                          <a:effectLst/>
                        </a:rPr>
                        <a:t>× 10 = </a:t>
                      </a:r>
                      <a:r>
                        <a:rPr lang="en-GB" sz="1050" dirty="0" smtClean="0">
                          <a:effectLst/>
                        </a:rPr>
                        <a:t>90</a:t>
                      </a:r>
                      <a:endParaRPr lang="en-GB" sz="1050" dirty="0">
                        <a:effectLst/>
                      </a:endParaRPr>
                    </a:p>
                    <a:p>
                      <a:pPr algn="ctr">
                        <a:lnSpc>
                          <a:spcPct val="115000"/>
                        </a:lnSpc>
                        <a:spcAft>
                          <a:spcPts val="0"/>
                        </a:spcAft>
                      </a:pPr>
                      <a:r>
                        <a:rPr lang="en-GB" sz="1050" dirty="0" smtClean="0">
                          <a:effectLst/>
                        </a:rPr>
                        <a:t>9 </a:t>
                      </a:r>
                      <a:r>
                        <a:rPr lang="en-GB" sz="1050" dirty="0">
                          <a:effectLst/>
                        </a:rPr>
                        <a:t>× 11 = </a:t>
                      </a:r>
                      <a:r>
                        <a:rPr lang="en-GB" sz="1050" dirty="0" smtClean="0">
                          <a:effectLst/>
                        </a:rPr>
                        <a:t>99</a:t>
                      </a:r>
                      <a:endParaRPr lang="en-GB" sz="1050" dirty="0">
                        <a:effectLst/>
                      </a:endParaRPr>
                    </a:p>
                    <a:p>
                      <a:pPr algn="ctr">
                        <a:lnSpc>
                          <a:spcPct val="115000"/>
                        </a:lnSpc>
                        <a:spcAft>
                          <a:spcPts val="0"/>
                        </a:spcAft>
                      </a:pPr>
                      <a:r>
                        <a:rPr lang="en-GB" sz="1050" dirty="0" smtClean="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9 ÷ 9 = 1</a:t>
                      </a:r>
                    </a:p>
                    <a:p>
                      <a:pPr algn="ctr">
                        <a:lnSpc>
                          <a:spcPct val="115000"/>
                        </a:lnSpc>
                        <a:spcAft>
                          <a:spcPts val="0"/>
                        </a:spcAft>
                      </a:pPr>
                      <a:r>
                        <a:rPr lang="en-GB" sz="1050" dirty="0" smtClean="0">
                          <a:effectLst/>
                        </a:rPr>
                        <a:t>18 ÷ 9</a:t>
                      </a:r>
                      <a:r>
                        <a:rPr lang="en-GB" sz="1050" baseline="0" dirty="0" smtClean="0">
                          <a:effectLst/>
                        </a:rPr>
                        <a:t> </a:t>
                      </a:r>
                      <a:r>
                        <a:rPr lang="en-GB" sz="1050" dirty="0" smtClean="0">
                          <a:effectLst/>
                        </a:rPr>
                        <a:t>= 2</a:t>
                      </a:r>
                    </a:p>
                    <a:p>
                      <a:pPr algn="ctr">
                        <a:lnSpc>
                          <a:spcPct val="115000"/>
                        </a:lnSpc>
                        <a:spcAft>
                          <a:spcPts val="0"/>
                        </a:spcAft>
                      </a:pPr>
                      <a:r>
                        <a:rPr lang="en-GB" sz="1050" dirty="0" smtClean="0">
                          <a:effectLst/>
                        </a:rPr>
                        <a:t>27</a:t>
                      </a:r>
                      <a:r>
                        <a:rPr lang="en-GB" sz="1050" baseline="0" dirty="0" smtClean="0">
                          <a:effectLst/>
                        </a:rPr>
                        <a:t> </a:t>
                      </a:r>
                      <a:r>
                        <a:rPr lang="en-GB" sz="1050" dirty="0" smtClean="0">
                          <a:effectLst/>
                        </a:rPr>
                        <a:t>÷ 9 = 3</a:t>
                      </a:r>
                    </a:p>
                    <a:p>
                      <a:pPr algn="ctr">
                        <a:lnSpc>
                          <a:spcPct val="115000"/>
                        </a:lnSpc>
                        <a:spcAft>
                          <a:spcPts val="0"/>
                        </a:spcAft>
                      </a:pPr>
                      <a:r>
                        <a:rPr lang="en-GB" sz="1050" baseline="0" dirty="0" smtClean="0">
                          <a:effectLst/>
                        </a:rPr>
                        <a:t>36 </a:t>
                      </a:r>
                      <a:r>
                        <a:rPr lang="en-GB" sz="1050" dirty="0" smtClean="0">
                          <a:effectLst/>
                        </a:rPr>
                        <a:t>÷ 9</a:t>
                      </a:r>
                      <a:r>
                        <a:rPr lang="en-GB" sz="1050" baseline="0" dirty="0" smtClean="0">
                          <a:effectLst/>
                        </a:rPr>
                        <a:t> </a:t>
                      </a:r>
                      <a:r>
                        <a:rPr lang="en-GB" sz="1050" dirty="0" smtClean="0">
                          <a:effectLst/>
                        </a:rPr>
                        <a:t>= 4</a:t>
                      </a:r>
                    </a:p>
                    <a:p>
                      <a:pPr algn="ctr">
                        <a:lnSpc>
                          <a:spcPct val="115000"/>
                        </a:lnSpc>
                        <a:spcAft>
                          <a:spcPts val="0"/>
                        </a:spcAft>
                      </a:pPr>
                      <a:r>
                        <a:rPr lang="en-GB" sz="1050" baseline="0" dirty="0" smtClean="0">
                          <a:effectLst/>
                        </a:rPr>
                        <a:t>45 </a:t>
                      </a:r>
                      <a:r>
                        <a:rPr lang="en-GB" sz="1050" dirty="0" smtClean="0">
                          <a:effectLst/>
                        </a:rPr>
                        <a:t>÷ 9 = 5</a:t>
                      </a:r>
                    </a:p>
                    <a:p>
                      <a:pPr algn="ctr">
                        <a:lnSpc>
                          <a:spcPct val="115000"/>
                        </a:lnSpc>
                        <a:spcAft>
                          <a:spcPts val="0"/>
                        </a:spcAft>
                      </a:pPr>
                      <a:r>
                        <a:rPr lang="en-GB" sz="1050" baseline="0" dirty="0" smtClean="0">
                          <a:effectLst/>
                        </a:rPr>
                        <a:t>54 </a:t>
                      </a:r>
                      <a:r>
                        <a:rPr lang="en-GB" sz="1050" dirty="0" smtClean="0">
                          <a:effectLst/>
                        </a:rPr>
                        <a:t>÷ 9</a:t>
                      </a:r>
                      <a:r>
                        <a:rPr lang="en-GB" sz="1050" baseline="0" dirty="0" smtClean="0">
                          <a:effectLst/>
                        </a:rPr>
                        <a:t> </a:t>
                      </a:r>
                      <a:r>
                        <a:rPr lang="en-GB" sz="1050" dirty="0" smtClean="0">
                          <a:effectLst/>
                        </a:rPr>
                        <a:t>= 6</a:t>
                      </a:r>
                    </a:p>
                    <a:p>
                      <a:pPr algn="ctr">
                        <a:lnSpc>
                          <a:spcPct val="115000"/>
                        </a:lnSpc>
                        <a:spcAft>
                          <a:spcPts val="0"/>
                        </a:spcAft>
                      </a:pPr>
                      <a:r>
                        <a:rPr lang="en-GB" sz="1050" dirty="0" smtClean="0">
                          <a:effectLst/>
                        </a:rPr>
                        <a:t>63 ÷ 9 = 7</a:t>
                      </a:r>
                    </a:p>
                    <a:p>
                      <a:pPr algn="ctr">
                        <a:lnSpc>
                          <a:spcPct val="115000"/>
                        </a:lnSpc>
                        <a:spcAft>
                          <a:spcPts val="0"/>
                        </a:spcAft>
                      </a:pPr>
                      <a:r>
                        <a:rPr lang="en-GB" sz="1050" dirty="0" smtClean="0">
                          <a:effectLst/>
                        </a:rPr>
                        <a:t>72 ÷ 9</a:t>
                      </a:r>
                      <a:r>
                        <a:rPr lang="en-GB" sz="1050" baseline="0" dirty="0" smtClean="0">
                          <a:effectLst/>
                        </a:rPr>
                        <a:t> </a:t>
                      </a:r>
                      <a:r>
                        <a:rPr lang="en-GB" sz="1050" dirty="0" smtClean="0">
                          <a:effectLst/>
                        </a:rPr>
                        <a:t>= 8</a:t>
                      </a:r>
                    </a:p>
                    <a:p>
                      <a:pPr algn="ctr">
                        <a:lnSpc>
                          <a:spcPct val="115000"/>
                        </a:lnSpc>
                        <a:spcAft>
                          <a:spcPts val="0"/>
                        </a:spcAft>
                      </a:pPr>
                      <a:r>
                        <a:rPr lang="en-GB" sz="1050" dirty="0" smtClean="0">
                          <a:effectLst/>
                        </a:rPr>
                        <a:t>81 ÷ 9 = 9</a:t>
                      </a:r>
                    </a:p>
                    <a:p>
                      <a:pPr algn="ctr">
                        <a:lnSpc>
                          <a:spcPct val="115000"/>
                        </a:lnSpc>
                        <a:spcAft>
                          <a:spcPts val="0"/>
                        </a:spcAft>
                      </a:pPr>
                      <a:r>
                        <a:rPr lang="en-GB" sz="1050" dirty="0" smtClean="0">
                          <a:effectLst/>
                        </a:rPr>
                        <a:t>90 ÷ 9 = 10</a:t>
                      </a:r>
                    </a:p>
                    <a:p>
                      <a:pPr algn="ctr">
                        <a:lnSpc>
                          <a:spcPct val="115000"/>
                        </a:lnSpc>
                        <a:spcAft>
                          <a:spcPts val="0"/>
                        </a:spcAft>
                      </a:pPr>
                      <a:r>
                        <a:rPr lang="en-GB" sz="1050" dirty="0" smtClean="0">
                          <a:effectLst/>
                        </a:rPr>
                        <a:t>99 ÷ 9</a:t>
                      </a:r>
                      <a:r>
                        <a:rPr lang="en-GB" sz="1050" baseline="0" dirty="0" smtClean="0">
                          <a:effectLst/>
                        </a:rPr>
                        <a:t> </a:t>
                      </a:r>
                      <a:r>
                        <a:rPr lang="en-GB" sz="1050" dirty="0" smtClean="0">
                          <a:effectLst/>
                        </a:rPr>
                        <a:t>= 11</a:t>
                      </a:r>
                    </a:p>
                    <a:p>
                      <a:pPr algn="ctr">
                        <a:lnSpc>
                          <a:spcPct val="115000"/>
                        </a:lnSpc>
                        <a:spcAft>
                          <a:spcPts val="0"/>
                        </a:spcAft>
                      </a:pPr>
                      <a:r>
                        <a:rPr lang="en-GB" sz="1050" dirty="0" smtClean="0">
                          <a:effectLst/>
                        </a:rPr>
                        <a:t>108 ÷ 9</a:t>
                      </a:r>
                      <a:r>
                        <a:rPr lang="en-GB" sz="1050" baseline="0" dirty="0" smtClean="0">
                          <a:effectLst/>
                        </a:rPr>
                        <a:t> </a:t>
                      </a:r>
                      <a:r>
                        <a:rPr lang="en-GB" sz="1050" dirty="0" smtClean="0">
                          <a:effectLst/>
                        </a:rPr>
                        <a:t>= 12</a:t>
                      </a:r>
                    </a:p>
                    <a:p>
                      <a:pPr algn="ctr">
                        <a:lnSpc>
                          <a:spcPct val="115000"/>
                        </a:lnSpc>
                        <a:spcAft>
                          <a:spcPts val="0"/>
                        </a:spcAft>
                      </a:pPr>
                      <a:endParaRPr lang="en-GB" sz="105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smtClean="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4  = 44</a:t>
                      </a:r>
                    </a:p>
                    <a:p>
                      <a:pPr algn="ctr">
                        <a:lnSpc>
                          <a:spcPct val="115000"/>
                        </a:lnSpc>
                        <a:spcAft>
                          <a:spcPts val="0"/>
                        </a:spcAft>
                      </a:pPr>
                      <a:r>
                        <a:rPr lang="en-GB" sz="1050" dirty="0" smtClean="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8  = 88</a:t>
                      </a:r>
                    </a:p>
                    <a:p>
                      <a:pPr algn="ctr">
                        <a:lnSpc>
                          <a:spcPct val="115000"/>
                        </a:lnSpc>
                        <a:spcAft>
                          <a:spcPts val="0"/>
                        </a:spcAft>
                      </a:pPr>
                      <a:r>
                        <a:rPr lang="en-GB" sz="1050" dirty="0" smtClean="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smtClean="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110÷11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121÷11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smtClean="0">
                          <a:solidFill>
                            <a:schemeClr val="tx1"/>
                          </a:solidFill>
                          <a:effectLst/>
                          <a:latin typeface="+mn-lt"/>
                          <a:ea typeface="+mn-ea"/>
                          <a:cs typeface="+mn-cs"/>
                        </a:rPr>
                        <a:t>132÷11 = 12</a:t>
                      </a:r>
                    </a:p>
                    <a:p>
                      <a:pPr algn="ctr">
                        <a:lnSpc>
                          <a:spcPct val="115000"/>
                        </a:lnSpc>
                        <a:spcAft>
                          <a:spcPts val="0"/>
                        </a:spcAft>
                      </a:pPr>
                      <a:endParaRPr lang="en-GB" sz="105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smtClean="0"/>
              <a:t>Key Vocabulary</a:t>
            </a:r>
          </a:p>
          <a:p>
            <a:pPr algn="l"/>
            <a:r>
              <a:rPr lang="en-GB" b="0" u="none" dirty="0" smtClean="0"/>
              <a:t>What is 8 </a:t>
            </a:r>
            <a:r>
              <a:rPr lang="en-GB" u="none" dirty="0" smtClean="0"/>
              <a:t>multiplied by </a:t>
            </a:r>
            <a:r>
              <a:rPr lang="en-GB" b="0" u="none" dirty="0" smtClean="0"/>
              <a:t>6?</a:t>
            </a:r>
          </a:p>
          <a:p>
            <a:pPr algn="l"/>
            <a:r>
              <a:rPr lang="en-GB" b="0" u="none" dirty="0" smtClean="0"/>
              <a:t>What is 6</a:t>
            </a:r>
            <a:r>
              <a:rPr lang="en-GB" u="none" dirty="0" smtClean="0"/>
              <a:t> times </a:t>
            </a:r>
            <a:r>
              <a:rPr lang="en-GB" b="0" u="none" dirty="0" smtClean="0"/>
              <a:t>8?</a:t>
            </a:r>
          </a:p>
          <a:p>
            <a:pPr algn="l"/>
            <a:r>
              <a:rPr lang="en-GB" b="0" u="none" dirty="0" smtClean="0"/>
              <a:t>What is 24 </a:t>
            </a:r>
            <a:r>
              <a:rPr lang="en-GB" u="none" dirty="0" smtClean="0"/>
              <a:t>divided by </a:t>
            </a:r>
            <a:r>
              <a:rPr lang="en-GB" b="0" u="none" dirty="0" smtClean="0"/>
              <a:t>6?</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54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9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11.</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8236769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Spring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recognise decimal equivalents of fractions.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m:t>
                                        </m:r>
                                      </m:num>
                                      <m:den>
                                        <m:r>
                                          <a:rPr lang="en-GB" sz="1600" b="0" i="1" smtClean="0">
                                            <a:solidFill>
                                              <a:schemeClr val="tx1"/>
                                            </a:solidFill>
                                            <a:latin typeface="Cambria Math"/>
                                          </a:rPr>
                                          <m:t>10</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5</m:t>
                                        </m:r>
                                      </m:num>
                                      <m:den>
                                        <m:r>
                                          <a:rPr lang="en-GB" sz="1600" b="0" i="1" smtClean="0">
                                            <a:solidFill>
                                              <a:schemeClr val="tx1"/>
                                            </a:solidFill>
                                            <a:latin typeface="Cambria Math"/>
                                          </a:rPr>
                                          <m:t>10</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6</m:t>
                                        </m:r>
                                      </m:num>
                                      <m:den>
                                        <m:r>
                                          <a:rPr lang="en-GB" sz="1600" b="0" i="1" smtClean="0">
                                            <a:solidFill>
                                              <a:schemeClr val="tx1"/>
                                            </a:solidFill>
                                            <a:latin typeface="Cambria Math"/>
                                          </a:rPr>
                                          <m:t>10</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2074037">
                    <a:tc>
                      <a:txBody>
                        <a:bodyPr/>
                        <a:lstStyle/>
                        <a:p>
                          <a:endParaRPr lang="en-US"/>
                        </a:p>
                      </a:txBody>
                      <a:tcPr>
                        <a:blipFill rotWithShape="1">
                          <a:blip r:embed="rId2"/>
                          <a:stretch>
                            <a:fillRect l="-493" r="-200493"/>
                          </a:stretch>
                        </a:blipFill>
                      </a:tcPr>
                    </a:tc>
                    <a:tc>
                      <a:txBody>
                        <a:bodyPr/>
                        <a:lstStyle/>
                        <a:p>
                          <a:endParaRPr lang="en-US"/>
                        </a:p>
                      </a:txBody>
                      <a:tcPr>
                        <a:blipFill rotWithShape="1">
                          <a:blip r:embed="rId2"/>
                          <a:stretch>
                            <a:fillRect l="-100000" r="-99510"/>
                          </a:stretch>
                        </a:blipFill>
                      </a:tcPr>
                    </a:tc>
                    <a:tc>
                      <a:txBody>
                        <a:bodyPr/>
                        <a:lstStyle/>
                        <a:p>
                          <a:endParaRPr lang="en-US"/>
                        </a:p>
                      </a:txBody>
                      <a:tcPr>
                        <a:blipFill rotWithShape="1">
                          <a:blip r:embed="rId2"/>
                          <a:stretch>
                            <a:fillRect l="-200985"/>
                          </a:stretch>
                        </a:blipFill>
                      </a:tcPr>
                    </a:tc>
                  </a:tr>
                </a:tbl>
              </a:graphicData>
            </a:graphic>
          </p:graphicFrame>
        </mc:Fallback>
      </mc:AlternateContent>
    </p:spTree>
    <p:extLst>
      <p:ext uri="{BB962C8B-B14F-4D97-AF65-F5344CB8AC3E}">
        <p14:creationId xmlns:p14="http://schemas.microsoft.com/office/powerpoint/2010/main" val="26051140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1</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7 times table.</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Songs and Chants</a:t>
            </a:r>
            <a:r>
              <a:rPr lang="en-GB" altLang="en-US" dirty="0" smtClean="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Order of difficulty</a:t>
            </a:r>
            <a:r>
              <a:rPr lang="en-GB" altLang="en-US" dirty="0" smtClean="0">
                <a:cs typeface="Arial" pitchFamily="34" charset="0"/>
              </a:rPr>
              <a:t> – Ask your child to order these facts from the easiest to the most challenging. Can they explain why some facts are easier to remember? Then focus on practising the most challenging facts.</a:t>
            </a:r>
            <a:endParaRPr lang="en-GB" dirty="0" smtClean="0">
              <a:cs typeface="Arial" pitchFamily="34" charset="0"/>
            </a:endParaRPr>
          </a:p>
          <a:p>
            <a:pPr eaLnBrk="0" fontAlgn="base" hangingPunct="0">
              <a:spcBef>
                <a:spcPct val="0"/>
              </a:spcBef>
              <a:spcAft>
                <a:spcPct val="0"/>
              </a:spcAft>
              <a:buClrTx/>
              <a:buSzTx/>
            </a:pPr>
            <a:endParaRPr lang="en-GB" altLang="en-US" dirty="0" smtClean="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019747735"/>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smtClean="0">
                          <a:effectLst/>
                        </a:rPr>
                        <a:t>7 </a:t>
                      </a:r>
                      <a:r>
                        <a:rPr lang="en-GB" sz="1100" dirty="0">
                          <a:effectLst/>
                        </a:rPr>
                        <a:t>× 1 = </a:t>
                      </a:r>
                      <a:r>
                        <a:rPr lang="en-GB" sz="1100" dirty="0" smtClean="0">
                          <a:effectLst/>
                        </a:rPr>
                        <a:t>7</a:t>
                      </a:r>
                      <a:endParaRPr lang="en-GB" sz="1100" dirty="0">
                        <a:effectLst/>
                      </a:endParaRPr>
                    </a:p>
                    <a:p>
                      <a:pPr algn="ctr">
                        <a:lnSpc>
                          <a:spcPct val="115000"/>
                        </a:lnSpc>
                        <a:spcAft>
                          <a:spcPts val="0"/>
                        </a:spcAft>
                      </a:pPr>
                      <a:r>
                        <a:rPr lang="en-GB" sz="1100" dirty="0" smtClean="0">
                          <a:effectLst/>
                        </a:rPr>
                        <a:t>7</a:t>
                      </a:r>
                      <a:r>
                        <a:rPr lang="en-GB" sz="1100" baseline="0" dirty="0" smtClean="0">
                          <a:effectLst/>
                        </a:rPr>
                        <a:t> </a:t>
                      </a:r>
                      <a:r>
                        <a:rPr lang="en-GB" sz="1100" dirty="0" smtClean="0">
                          <a:effectLst/>
                        </a:rPr>
                        <a:t>× 2 </a:t>
                      </a:r>
                      <a:r>
                        <a:rPr lang="en-GB" sz="1100" dirty="0">
                          <a:effectLst/>
                        </a:rPr>
                        <a:t>= </a:t>
                      </a:r>
                      <a:r>
                        <a:rPr lang="en-GB" sz="1100" dirty="0" smtClean="0">
                          <a:effectLst/>
                        </a:rPr>
                        <a:t>14</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3 = </a:t>
                      </a:r>
                      <a:r>
                        <a:rPr lang="en-GB" sz="1100" dirty="0" smtClean="0">
                          <a:effectLst/>
                        </a:rPr>
                        <a:t>21</a:t>
                      </a:r>
                      <a:endParaRPr lang="en-GB" sz="1100" dirty="0">
                        <a:effectLst/>
                      </a:endParaRPr>
                    </a:p>
                    <a:p>
                      <a:pPr algn="ctr">
                        <a:lnSpc>
                          <a:spcPct val="115000"/>
                        </a:lnSpc>
                        <a:spcAft>
                          <a:spcPts val="0"/>
                        </a:spcAft>
                      </a:pPr>
                      <a:r>
                        <a:rPr lang="en-GB" sz="1100" dirty="0" smtClean="0">
                          <a:effectLst/>
                        </a:rPr>
                        <a:t>7 </a:t>
                      </a:r>
                      <a:r>
                        <a:rPr lang="en-GB" sz="1100" dirty="0">
                          <a:effectLst/>
                        </a:rPr>
                        <a:t>× 4 = </a:t>
                      </a:r>
                      <a:r>
                        <a:rPr lang="en-GB" sz="1100" dirty="0" smtClean="0">
                          <a:effectLst/>
                        </a:rPr>
                        <a:t>28</a:t>
                      </a:r>
                      <a:endParaRPr lang="en-GB" sz="1100" dirty="0">
                        <a:effectLst/>
                      </a:endParaRPr>
                    </a:p>
                    <a:p>
                      <a:pPr algn="ctr">
                        <a:lnSpc>
                          <a:spcPct val="115000"/>
                        </a:lnSpc>
                        <a:spcAft>
                          <a:spcPts val="0"/>
                        </a:spcAft>
                      </a:pPr>
                      <a:r>
                        <a:rPr lang="en-GB" sz="1100" dirty="0" smtClean="0">
                          <a:effectLst/>
                        </a:rPr>
                        <a:t>7 </a:t>
                      </a:r>
                      <a:r>
                        <a:rPr lang="en-GB" sz="1100" dirty="0">
                          <a:effectLst/>
                        </a:rPr>
                        <a:t>× 5 = </a:t>
                      </a:r>
                      <a:r>
                        <a:rPr lang="en-GB" sz="1100" dirty="0" smtClean="0">
                          <a:effectLst/>
                        </a:rPr>
                        <a:t>35</a:t>
                      </a:r>
                      <a:endParaRPr lang="en-GB" sz="1100" dirty="0">
                        <a:effectLst/>
                      </a:endParaRPr>
                    </a:p>
                    <a:p>
                      <a:pPr algn="ctr">
                        <a:lnSpc>
                          <a:spcPct val="115000"/>
                        </a:lnSpc>
                        <a:spcAft>
                          <a:spcPts val="0"/>
                        </a:spcAft>
                      </a:pPr>
                      <a:r>
                        <a:rPr lang="en-GB" sz="1100" baseline="0" dirty="0" smtClean="0">
                          <a:effectLst/>
                        </a:rPr>
                        <a:t>7 </a:t>
                      </a:r>
                      <a:r>
                        <a:rPr lang="en-GB" sz="1100" dirty="0" smtClean="0">
                          <a:effectLst/>
                        </a:rPr>
                        <a:t>× </a:t>
                      </a:r>
                      <a:r>
                        <a:rPr lang="en-GB" sz="1100" dirty="0">
                          <a:effectLst/>
                        </a:rPr>
                        <a:t>6 = </a:t>
                      </a:r>
                      <a:r>
                        <a:rPr lang="en-GB" sz="1100" dirty="0" smtClean="0">
                          <a:effectLst/>
                        </a:rPr>
                        <a:t>42</a:t>
                      </a:r>
                      <a:endParaRPr lang="en-GB" sz="1100" dirty="0">
                        <a:effectLst/>
                      </a:endParaRPr>
                    </a:p>
                    <a:p>
                      <a:pPr algn="ctr">
                        <a:lnSpc>
                          <a:spcPct val="115000"/>
                        </a:lnSpc>
                        <a:spcAft>
                          <a:spcPts val="0"/>
                        </a:spcAft>
                      </a:pPr>
                      <a:r>
                        <a:rPr lang="en-GB" sz="1100" dirty="0" smtClean="0">
                          <a:effectLst/>
                        </a:rPr>
                        <a:t>7 </a:t>
                      </a:r>
                      <a:r>
                        <a:rPr lang="en-GB" sz="1100" dirty="0">
                          <a:effectLst/>
                        </a:rPr>
                        <a:t>× 7 = </a:t>
                      </a:r>
                      <a:r>
                        <a:rPr lang="en-GB" sz="1100" dirty="0" smtClean="0">
                          <a:effectLst/>
                        </a:rPr>
                        <a:t>49</a:t>
                      </a:r>
                      <a:endParaRPr lang="en-GB" sz="1100" dirty="0">
                        <a:effectLst/>
                      </a:endParaRPr>
                    </a:p>
                    <a:p>
                      <a:pPr algn="ctr">
                        <a:lnSpc>
                          <a:spcPct val="115000"/>
                        </a:lnSpc>
                        <a:spcAft>
                          <a:spcPts val="0"/>
                        </a:spcAft>
                      </a:pPr>
                      <a:r>
                        <a:rPr lang="en-GB" sz="1100" dirty="0" smtClean="0">
                          <a:effectLst/>
                        </a:rPr>
                        <a:t>7 </a:t>
                      </a:r>
                      <a:r>
                        <a:rPr lang="en-GB" sz="1100" dirty="0">
                          <a:effectLst/>
                        </a:rPr>
                        <a:t>× 8 = </a:t>
                      </a:r>
                      <a:r>
                        <a:rPr lang="en-GB" sz="1100" dirty="0" smtClean="0">
                          <a:effectLst/>
                        </a:rPr>
                        <a:t>56</a:t>
                      </a:r>
                      <a:endParaRPr lang="en-GB" sz="1100" dirty="0">
                        <a:effectLst/>
                      </a:endParaRPr>
                    </a:p>
                    <a:p>
                      <a:pPr algn="ctr">
                        <a:lnSpc>
                          <a:spcPct val="115000"/>
                        </a:lnSpc>
                        <a:spcAft>
                          <a:spcPts val="0"/>
                        </a:spcAft>
                      </a:pPr>
                      <a:r>
                        <a:rPr lang="en-GB" sz="1100" dirty="0" smtClean="0">
                          <a:effectLst/>
                        </a:rPr>
                        <a:t>7 </a:t>
                      </a:r>
                      <a:r>
                        <a:rPr lang="en-GB" sz="1100" dirty="0">
                          <a:effectLst/>
                        </a:rPr>
                        <a:t>× 9 = </a:t>
                      </a:r>
                      <a:r>
                        <a:rPr lang="en-GB" sz="1100" dirty="0" smtClean="0">
                          <a:effectLst/>
                        </a:rPr>
                        <a:t>63</a:t>
                      </a:r>
                      <a:endParaRPr lang="en-GB" sz="1100" dirty="0">
                        <a:effectLst/>
                      </a:endParaRPr>
                    </a:p>
                    <a:p>
                      <a:pPr algn="ctr">
                        <a:lnSpc>
                          <a:spcPct val="115000"/>
                        </a:lnSpc>
                        <a:spcAft>
                          <a:spcPts val="0"/>
                        </a:spcAft>
                      </a:pPr>
                      <a:r>
                        <a:rPr lang="en-GB" sz="1100" dirty="0" smtClean="0">
                          <a:effectLst/>
                        </a:rPr>
                        <a:t>7 </a:t>
                      </a:r>
                      <a:r>
                        <a:rPr lang="en-GB" sz="1100" dirty="0">
                          <a:effectLst/>
                        </a:rPr>
                        <a:t>× 10 = </a:t>
                      </a:r>
                      <a:r>
                        <a:rPr lang="en-GB" sz="1100" dirty="0" smtClean="0">
                          <a:effectLst/>
                        </a:rPr>
                        <a:t>70</a:t>
                      </a:r>
                      <a:endParaRPr lang="en-GB" sz="1100" dirty="0">
                        <a:effectLst/>
                      </a:endParaRPr>
                    </a:p>
                    <a:p>
                      <a:pPr algn="ctr">
                        <a:lnSpc>
                          <a:spcPct val="115000"/>
                        </a:lnSpc>
                        <a:spcAft>
                          <a:spcPts val="0"/>
                        </a:spcAft>
                      </a:pPr>
                      <a:r>
                        <a:rPr lang="en-GB" sz="1100" dirty="0" smtClean="0">
                          <a:effectLst/>
                        </a:rPr>
                        <a:t>7 </a:t>
                      </a:r>
                      <a:r>
                        <a:rPr lang="en-GB" sz="1100" dirty="0">
                          <a:effectLst/>
                        </a:rPr>
                        <a:t>× 11 = </a:t>
                      </a:r>
                      <a:r>
                        <a:rPr lang="en-GB" sz="1100" dirty="0" smtClean="0">
                          <a:effectLst/>
                        </a:rPr>
                        <a:t>77</a:t>
                      </a:r>
                      <a:endParaRPr lang="en-GB" sz="1100" dirty="0">
                        <a:effectLst/>
                      </a:endParaRPr>
                    </a:p>
                    <a:p>
                      <a:pPr algn="ctr">
                        <a:lnSpc>
                          <a:spcPct val="115000"/>
                        </a:lnSpc>
                        <a:spcAft>
                          <a:spcPts val="0"/>
                        </a:spcAft>
                      </a:pPr>
                      <a:r>
                        <a:rPr lang="en-GB" sz="1100" dirty="0" smtClean="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1 × 7 = 7</a:t>
                      </a:r>
                    </a:p>
                    <a:p>
                      <a:pPr algn="ctr">
                        <a:lnSpc>
                          <a:spcPct val="115000"/>
                        </a:lnSpc>
                        <a:spcAft>
                          <a:spcPts val="0"/>
                        </a:spcAft>
                      </a:pPr>
                      <a:r>
                        <a:rPr lang="en-GB" sz="1100" dirty="0" smtClean="0">
                          <a:effectLst/>
                        </a:rPr>
                        <a:t>2 × 7 = 14</a:t>
                      </a:r>
                    </a:p>
                    <a:p>
                      <a:pPr algn="ctr">
                        <a:lnSpc>
                          <a:spcPct val="115000"/>
                        </a:lnSpc>
                        <a:spcAft>
                          <a:spcPts val="0"/>
                        </a:spcAft>
                      </a:pPr>
                      <a:r>
                        <a:rPr lang="en-GB" sz="1100" dirty="0" smtClean="0">
                          <a:effectLst/>
                        </a:rPr>
                        <a:t>3 × 7</a:t>
                      </a:r>
                      <a:r>
                        <a:rPr lang="en-GB" sz="1100" baseline="0" dirty="0" smtClean="0">
                          <a:effectLst/>
                        </a:rPr>
                        <a:t> </a:t>
                      </a:r>
                      <a:r>
                        <a:rPr lang="en-GB" sz="1100" dirty="0" smtClean="0">
                          <a:effectLst/>
                        </a:rPr>
                        <a:t>= 21</a:t>
                      </a:r>
                    </a:p>
                    <a:p>
                      <a:pPr algn="ctr">
                        <a:lnSpc>
                          <a:spcPct val="115000"/>
                        </a:lnSpc>
                        <a:spcAft>
                          <a:spcPts val="0"/>
                        </a:spcAft>
                      </a:pPr>
                      <a:r>
                        <a:rPr lang="en-GB" sz="1100" dirty="0" smtClean="0">
                          <a:effectLst/>
                        </a:rPr>
                        <a:t>4 × 7</a:t>
                      </a:r>
                      <a:r>
                        <a:rPr lang="en-GB" sz="1100" baseline="0" dirty="0" smtClean="0">
                          <a:effectLst/>
                        </a:rPr>
                        <a:t> </a:t>
                      </a:r>
                      <a:r>
                        <a:rPr lang="en-GB" sz="1100" dirty="0" smtClean="0">
                          <a:effectLst/>
                        </a:rPr>
                        <a:t>= 28</a:t>
                      </a:r>
                    </a:p>
                    <a:p>
                      <a:pPr algn="ctr">
                        <a:lnSpc>
                          <a:spcPct val="115000"/>
                        </a:lnSpc>
                        <a:spcAft>
                          <a:spcPts val="0"/>
                        </a:spcAft>
                      </a:pPr>
                      <a:r>
                        <a:rPr lang="en-GB" sz="1100" dirty="0" smtClean="0">
                          <a:effectLst/>
                        </a:rPr>
                        <a:t>5 × 7 = 35</a:t>
                      </a:r>
                    </a:p>
                    <a:p>
                      <a:pPr algn="ctr">
                        <a:lnSpc>
                          <a:spcPct val="115000"/>
                        </a:lnSpc>
                        <a:spcAft>
                          <a:spcPts val="0"/>
                        </a:spcAft>
                      </a:pPr>
                      <a:r>
                        <a:rPr lang="en-GB" sz="1100" baseline="0" dirty="0" smtClean="0">
                          <a:effectLst/>
                        </a:rPr>
                        <a:t>6 </a:t>
                      </a:r>
                      <a:r>
                        <a:rPr lang="en-GB" sz="1100" dirty="0" smtClean="0">
                          <a:effectLst/>
                        </a:rPr>
                        <a:t>× 7</a:t>
                      </a:r>
                      <a:r>
                        <a:rPr lang="en-GB" sz="1100" baseline="0" dirty="0" smtClean="0">
                          <a:effectLst/>
                        </a:rPr>
                        <a:t> </a:t>
                      </a:r>
                      <a:r>
                        <a:rPr lang="en-GB" sz="1100" dirty="0" smtClean="0">
                          <a:effectLst/>
                        </a:rPr>
                        <a:t>= 42</a:t>
                      </a:r>
                    </a:p>
                    <a:p>
                      <a:pPr algn="ctr">
                        <a:lnSpc>
                          <a:spcPct val="115000"/>
                        </a:lnSpc>
                        <a:spcAft>
                          <a:spcPts val="0"/>
                        </a:spcAft>
                      </a:pPr>
                      <a:r>
                        <a:rPr lang="en-GB" sz="1100" dirty="0" smtClean="0">
                          <a:effectLst/>
                        </a:rPr>
                        <a:t>7 × 7 = 49</a:t>
                      </a:r>
                    </a:p>
                    <a:p>
                      <a:pPr algn="ctr">
                        <a:lnSpc>
                          <a:spcPct val="115000"/>
                        </a:lnSpc>
                        <a:spcAft>
                          <a:spcPts val="0"/>
                        </a:spcAft>
                      </a:pPr>
                      <a:r>
                        <a:rPr lang="en-GB" sz="1100" dirty="0" smtClean="0">
                          <a:effectLst/>
                        </a:rPr>
                        <a:t>8 × 7 = 56</a:t>
                      </a:r>
                    </a:p>
                    <a:p>
                      <a:pPr algn="ctr">
                        <a:lnSpc>
                          <a:spcPct val="115000"/>
                        </a:lnSpc>
                        <a:spcAft>
                          <a:spcPts val="0"/>
                        </a:spcAft>
                      </a:pPr>
                      <a:r>
                        <a:rPr lang="en-GB" sz="1100" dirty="0" smtClean="0">
                          <a:effectLst/>
                        </a:rPr>
                        <a:t>9 × 7 = 63</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11 × 7 = 77</a:t>
                      </a:r>
                    </a:p>
                    <a:p>
                      <a:pPr algn="ctr">
                        <a:lnSpc>
                          <a:spcPct val="115000"/>
                        </a:lnSpc>
                        <a:spcAft>
                          <a:spcPts val="0"/>
                        </a:spcAft>
                      </a:pPr>
                      <a:r>
                        <a:rPr lang="en-GB" sz="1100" dirty="0" smtClean="0">
                          <a:effectLst/>
                        </a:rPr>
                        <a:t>12 × 7 = 84</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7 ÷ 7 = 1</a:t>
                      </a:r>
                    </a:p>
                    <a:p>
                      <a:pPr algn="ctr">
                        <a:lnSpc>
                          <a:spcPct val="115000"/>
                        </a:lnSpc>
                        <a:spcAft>
                          <a:spcPts val="0"/>
                        </a:spcAft>
                      </a:pPr>
                      <a:r>
                        <a:rPr lang="en-GB" sz="1100" dirty="0" smtClean="0">
                          <a:effectLst/>
                        </a:rPr>
                        <a:t>14 ÷ 7</a:t>
                      </a:r>
                      <a:r>
                        <a:rPr lang="en-GB" sz="1100" baseline="0" dirty="0" smtClean="0">
                          <a:effectLst/>
                        </a:rPr>
                        <a:t> </a:t>
                      </a:r>
                      <a:r>
                        <a:rPr lang="en-GB" sz="1100" dirty="0" smtClean="0">
                          <a:effectLst/>
                        </a:rPr>
                        <a:t>= 2</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7 = 3</a:t>
                      </a:r>
                    </a:p>
                    <a:p>
                      <a:pPr algn="ctr">
                        <a:lnSpc>
                          <a:spcPct val="115000"/>
                        </a:lnSpc>
                        <a:spcAft>
                          <a:spcPts val="0"/>
                        </a:spcAft>
                      </a:pPr>
                      <a:r>
                        <a:rPr lang="en-GB" sz="1100" baseline="0" dirty="0" smtClean="0">
                          <a:effectLst/>
                        </a:rPr>
                        <a:t>28 </a:t>
                      </a:r>
                      <a:r>
                        <a:rPr lang="en-GB" sz="1100" dirty="0" smtClean="0">
                          <a:effectLst/>
                        </a:rPr>
                        <a:t>÷ 7</a:t>
                      </a:r>
                      <a:r>
                        <a:rPr lang="en-GB" sz="1100" baseline="0" dirty="0" smtClean="0">
                          <a:effectLst/>
                        </a:rPr>
                        <a:t> </a:t>
                      </a:r>
                      <a:r>
                        <a:rPr lang="en-GB" sz="1100" dirty="0" smtClean="0">
                          <a:effectLst/>
                        </a:rPr>
                        <a:t>= 4</a:t>
                      </a:r>
                    </a:p>
                    <a:p>
                      <a:pPr algn="ctr">
                        <a:lnSpc>
                          <a:spcPct val="115000"/>
                        </a:lnSpc>
                        <a:spcAft>
                          <a:spcPts val="0"/>
                        </a:spcAft>
                      </a:pPr>
                      <a:r>
                        <a:rPr lang="en-GB" sz="1100" baseline="0" dirty="0" smtClean="0">
                          <a:effectLst/>
                        </a:rPr>
                        <a:t>35 </a:t>
                      </a:r>
                      <a:r>
                        <a:rPr lang="en-GB" sz="1100" dirty="0" smtClean="0">
                          <a:effectLst/>
                        </a:rPr>
                        <a:t>÷ 7 = 5</a:t>
                      </a:r>
                    </a:p>
                    <a:p>
                      <a:pPr algn="ctr">
                        <a:lnSpc>
                          <a:spcPct val="115000"/>
                        </a:lnSpc>
                        <a:spcAft>
                          <a:spcPts val="0"/>
                        </a:spcAft>
                      </a:pPr>
                      <a:r>
                        <a:rPr lang="en-GB" sz="1100" baseline="0" dirty="0" smtClean="0">
                          <a:effectLst/>
                        </a:rPr>
                        <a:t>42 </a:t>
                      </a:r>
                      <a:r>
                        <a:rPr lang="en-GB" sz="1100" dirty="0" smtClean="0">
                          <a:effectLst/>
                        </a:rPr>
                        <a:t>÷ 7</a:t>
                      </a:r>
                      <a:r>
                        <a:rPr lang="en-GB" sz="1100" baseline="0" dirty="0" smtClean="0">
                          <a:effectLst/>
                        </a:rPr>
                        <a:t> </a:t>
                      </a:r>
                      <a:r>
                        <a:rPr lang="en-GB" sz="1100" dirty="0" smtClean="0">
                          <a:effectLst/>
                        </a:rPr>
                        <a:t>= 6</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7</a:t>
                      </a:r>
                      <a:r>
                        <a:rPr lang="en-GB" sz="1100" baseline="0" dirty="0" smtClean="0">
                          <a:effectLst/>
                        </a:rPr>
                        <a:t> </a:t>
                      </a:r>
                      <a:r>
                        <a:rPr lang="en-GB" sz="1100" dirty="0" smtClean="0">
                          <a:effectLst/>
                        </a:rPr>
                        <a:t>= 8</a:t>
                      </a:r>
                    </a:p>
                    <a:p>
                      <a:pPr algn="ctr">
                        <a:lnSpc>
                          <a:spcPct val="115000"/>
                        </a:lnSpc>
                        <a:spcAft>
                          <a:spcPts val="0"/>
                        </a:spcAft>
                      </a:pPr>
                      <a:r>
                        <a:rPr lang="en-GB" sz="1100" dirty="0" smtClean="0">
                          <a:effectLst/>
                        </a:rPr>
                        <a:t>63 ÷ 7 = 9</a:t>
                      </a:r>
                    </a:p>
                    <a:p>
                      <a:pPr algn="ctr">
                        <a:lnSpc>
                          <a:spcPct val="115000"/>
                        </a:lnSpc>
                        <a:spcAft>
                          <a:spcPts val="0"/>
                        </a:spcAft>
                      </a:pPr>
                      <a:r>
                        <a:rPr lang="en-GB" sz="1100" dirty="0" smtClean="0">
                          <a:effectLst/>
                        </a:rPr>
                        <a:t>70 ÷ 7</a:t>
                      </a:r>
                      <a:r>
                        <a:rPr lang="en-GB" sz="1100" baseline="0" dirty="0" smtClean="0">
                          <a:effectLst/>
                        </a:rPr>
                        <a:t> </a:t>
                      </a:r>
                      <a:r>
                        <a:rPr lang="en-GB" sz="1100" dirty="0" smtClean="0">
                          <a:effectLst/>
                        </a:rPr>
                        <a:t>= 10</a:t>
                      </a:r>
                    </a:p>
                    <a:p>
                      <a:pPr algn="ctr">
                        <a:lnSpc>
                          <a:spcPct val="115000"/>
                        </a:lnSpc>
                        <a:spcAft>
                          <a:spcPts val="0"/>
                        </a:spcAft>
                      </a:pPr>
                      <a:r>
                        <a:rPr lang="en-GB" sz="1100" dirty="0" smtClean="0">
                          <a:effectLst/>
                        </a:rPr>
                        <a:t>77 ÷ 7</a:t>
                      </a:r>
                      <a:r>
                        <a:rPr lang="en-GB" sz="1100" baseline="0" dirty="0" smtClean="0">
                          <a:effectLst/>
                        </a:rPr>
                        <a:t> </a:t>
                      </a:r>
                      <a:r>
                        <a:rPr lang="en-GB" sz="1100" dirty="0" smtClean="0">
                          <a:effectLst/>
                        </a:rPr>
                        <a:t>= 11</a:t>
                      </a:r>
                    </a:p>
                    <a:p>
                      <a:pPr algn="ctr">
                        <a:lnSpc>
                          <a:spcPct val="115000"/>
                        </a:lnSpc>
                        <a:spcAft>
                          <a:spcPts val="0"/>
                        </a:spcAft>
                      </a:pPr>
                      <a:r>
                        <a:rPr lang="en-GB" sz="1100" dirty="0" smtClean="0">
                          <a:effectLst/>
                        </a:rPr>
                        <a:t>84 ÷ 7</a:t>
                      </a:r>
                      <a:r>
                        <a:rPr lang="en-GB" sz="1100" baseline="0" dirty="0" smtClean="0">
                          <a:effectLst/>
                        </a:rPr>
                        <a:t> </a:t>
                      </a:r>
                      <a:r>
                        <a:rPr lang="en-GB" sz="1100" dirty="0" smtClean="0">
                          <a:effectLst/>
                        </a:rPr>
                        <a:t>= 12</a:t>
                      </a:r>
                    </a:p>
                    <a:p>
                      <a:pPr algn="ctr">
                        <a:lnSpc>
                          <a:spcPct val="115000"/>
                        </a:lnSpc>
                        <a:spcAft>
                          <a:spcPts val="0"/>
                        </a:spcAft>
                      </a:pPr>
                      <a:endParaRPr lang="en-GB" sz="1100" dirty="0" smtClean="0">
                        <a:effectLst/>
                      </a:endParaRPr>
                    </a:p>
                  </a:txBody>
                  <a:tcPr marL="68580" marR="68580" marT="0" marB="0"/>
                </a:tc>
                <a:tc>
                  <a:txBody>
                    <a:bodyPr/>
                    <a:lstStyle/>
                    <a:p>
                      <a:pPr algn="ctr">
                        <a:lnSpc>
                          <a:spcPct val="115000"/>
                        </a:lnSpc>
                        <a:spcAft>
                          <a:spcPts val="0"/>
                        </a:spcAft>
                      </a:pPr>
                      <a:r>
                        <a:rPr lang="en-GB" sz="1100" dirty="0" smtClean="0">
                          <a:effectLst/>
                        </a:rPr>
                        <a:t>7 ÷ 1 = 7</a:t>
                      </a:r>
                    </a:p>
                    <a:p>
                      <a:pPr algn="ctr">
                        <a:lnSpc>
                          <a:spcPct val="115000"/>
                        </a:lnSpc>
                        <a:spcAft>
                          <a:spcPts val="0"/>
                        </a:spcAft>
                      </a:pPr>
                      <a:r>
                        <a:rPr lang="en-GB" sz="1100" dirty="0" smtClean="0">
                          <a:effectLst/>
                        </a:rPr>
                        <a:t>14 ÷ 2</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21</a:t>
                      </a:r>
                      <a:r>
                        <a:rPr lang="en-GB" sz="1100" baseline="0" dirty="0" smtClean="0">
                          <a:effectLst/>
                        </a:rPr>
                        <a:t> </a:t>
                      </a:r>
                      <a:r>
                        <a:rPr lang="en-GB" sz="1100" dirty="0" smtClean="0">
                          <a:effectLst/>
                        </a:rPr>
                        <a:t>÷ 3 = 7</a:t>
                      </a:r>
                    </a:p>
                    <a:p>
                      <a:pPr algn="ctr">
                        <a:lnSpc>
                          <a:spcPct val="115000"/>
                        </a:lnSpc>
                        <a:spcAft>
                          <a:spcPts val="0"/>
                        </a:spcAft>
                      </a:pPr>
                      <a:r>
                        <a:rPr lang="en-GB" sz="1100" baseline="0" dirty="0" smtClean="0">
                          <a:effectLst/>
                        </a:rPr>
                        <a:t>28 </a:t>
                      </a:r>
                      <a:r>
                        <a:rPr lang="en-GB" sz="1100" dirty="0" smtClean="0">
                          <a:effectLst/>
                        </a:rPr>
                        <a:t>÷ 4</a:t>
                      </a:r>
                      <a:r>
                        <a:rPr lang="en-GB" sz="1100" baseline="0" dirty="0" smtClean="0">
                          <a:effectLst/>
                        </a:rPr>
                        <a:t> </a:t>
                      </a:r>
                      <a:r>
                        <a:rPr lang="en-GB" sz="1100" dirty="0" smtClean="0">
                          <a:effectLst/>
                        </a:rPr>
                        <a:t>= 7</a:t>
                      </a:r>
                    </a:p>
                    <a:p>
                      <a:pPr algn="ctr">
                        <a:lnSpc>
                          <a:spcPct val="115000"/>
                        </a:lnSpc>
                        <a:spcAft>
                          <a:spcPts val="0"/>
                        </a:spcAft>
                      </a:pPr>
                      <a:r>
                        <a:rPr lang="en-GB" sz="1100" baseline="0" dirty="0" smtClean="0">
                          <a:effectLst/>
                        </a:rPr>
                        <a:t>35 </a:t>
                      </a:r>
                      <a:r>
                        <a:rPr lang="en-GB" sz="1100" dirty="0" smtClean="0">
                          <a:effectLst/>
                        </a:rPr>
                        <a:t>÷ 5 = 7</a:t>
                      </a:r>
                    </a:p>
                    <a:p>
                      <a:pPr algn="ctr">
                        <a:lnSpc>
                          <a:spcPct val="115000"/>
                        </a:lnSpc>
                        <a:spcAft>
                          <a:spcPts val="0"/>
                        </a:spcAft>
                      </a:pPr>
                      <a:r>
                        <a:rPr lang="en-GB" sz="1100" baseline="0" dirty="0" smtClean="0">
                          <a:effectLst/>
                        </a:rPr>
                        <a:t>42 </a:t>
                      </a:r>
                      <a:r>
                        <a:rPr lang="en-GB" sz="1100" dirty="0" smtClean="0">
                          <a:effectLst/>
                        </a:rPr>
                        <a:t>÷ 6</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49 ÷ 7 = 7</a:t>
                      </a:r>
                    </a:p>
                    <a:p>
                      <a:pPr algn="ctr">
                        <a:lnSpc>
                          <a:spcPct val="115000"/>
                        </a:lnSpc>
                        <a:spcAft>
                          <a:spcPts val="0"/>
                        </a:spcAft>
                      </a:pPr>
                      <a:r>
                        <a:rPr lang="en-GB" sz="1100" dirty="0" smtClean="0">
                          <a:effectLst/>
                        </a:rPr>
                        <a:t>56 ÷ 8</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63 ÷ 9 = 7</a:t>
                      </a:r>
                    </a:p>
                    <a:p>
                      <a:pPr algn="ctr">
                        <a:lnSpc>
                          <a:spcPct val="115000"/>
                        </a:lnSpc>
                        <a:spcAft>
                          <a:spcPts val="0"/>
                        </a:spcAft>
                      </a:pPr>
                      <a:r>
                        <a:rPr lang="en-GB" sz="1100" dirty="0" smtClean="0">
                          <a:effectLst/>
                        </a:rPr>
                        <a:t>70 ÷ 10</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77 ÷ 11</a:t>
                      </a:r>
                      <a:r>
                        <a:rPr lang="en-GB" sz="1100" baseline="0" dirty="0" smtClean="0">
                          <a:effectLst/>
                        </a:rPr>
                        <a:t> </a:t>
                      </a:r>
                      <a:r>
                        <a:rPr lang="en-GB" sz="1100" dirty="0" smtClean="0">
                          <a:effectLst/>
                        </a:rPr>
                        <a:t>= 7</a:t>
                      </a:r>
                    </a:p>
                    <a:p>
                      <a:pPr algn="ctr">
                        <a:lnSpc>
                          <a:spcPct val="115000"/>
                        </a:lnSpc>
                        <a:spcAft>
                          <a:spcPts val="0"/>
                        </a:spcAft>
                      </a:pPr>
                      <a:r>
                        <a:rPr lang="en-GB" sz="1100" dirty="0" smtClean="0">
                          <a:effectLst/>
                        </a:rPr>
                        <a:t>84 ÷ 12</a:t>
                      </a:r>
                      <a:r>
                        <a:rPr lang="en-GB" sz="1100" baseline="0" dirty="0" smtClean="0">
                          <a:effectLst/>
                        </a:rPr>
                        <a:t> </a:t>
                      </a:r>
                      <a:r>
                        <a:rPr lang="en-GB" sz="1100" dirty="0" smtClean="0">
                          <a:effectLst/>
                        </a:rPr>
                        <a:t>=7</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7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12566432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4 – Summer 2</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multiply and divide single-digit numbers by 10 and 100.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27891320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1315165">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tblGrid>
              <a:tr h="2430272">
                <a:tc>
                  <a:txBody>
                    <a:bodyPr/>
                    <a:lstStyle/>
                    <a:p>
                      <a:pPr algn="ctr">
                        <a:lnSpc>
                          <a:spcPct val="115000"/>
                        </a:lnSpc>
                        <a:spcAft>
                          <a:spcPts val="0"/>
                        </a:spcAft>
                      </a:pPr>
                      <a:r>
                        <a:rPr lang="en-GB" sz="1050" dirty="0" smtClean="0">
                          <a:effectLst/>
                        </a:rPr>
                        <a:t>7 × 10 = 70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7 = 70</a:t>
                      </a:r>
                    </a:p>
                    <a:p>
                      <a:pPr algn="ctr">
                        <a:lnSpc>
                          <a:spcPct val="115000"/>
                        </a:lnSpc>
                        <a:spcAft>
                          <a:spcPts val="0"/>
                        </a:spcAft>
                      </a:pPr>
                      <a:r>
                        <a:rPr lang="en-GB" sz="1050" baseline="0" dirty="0" smtClean="0">
                          <a:effectLst/>
                        </a:rPr>
                        <a:t>70 </a:t>
                      </a:r>
                      <a:r>
                        <a:rPr lang="en-GB" sz="1050" dirty="0" smtClean="0">
                          <a:effectLst/>
                        </a:rPr>
                        <a:t>÷ 7</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70 ÷ 10 = 7</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6 × 100 = 600</a:t>
                      </a:r>
                    </a:p>
                    <a:p>
                      <a:pPr algn="ctr">
                        <a:lnSpc>
                          <a:spcPct val="115000"/>
                        </a:lnSpc>
                        <a:spcAft>
                          <a:spcPts val="0"/>
                        </a:spcAft>
                      </a:pPr>
                      <a:r>
                        <a:rPr lang="en-GB" sz="1050" dirty="0" smtClean="0">
                          <a:effectLst/>
                        </a:rPr>
                        <a:t>100</a:t>
                      </a:r>
                      <a:r>
                        <a:rPr lang="en-GB" sz="1050" baseline="0" dirty="0" smtClean="0">
                          <a:effectLst/>
                        </a:rPr>
                        <a:t> </a:t>
                      </a:r>
                      <a:r>
                        <a:rPr lang="en-GB" sz="1050" dirty="0" smtClean="0">
                          <a:effectLst/>
                        </a:rPr>
                        <a:t>× 6 = 600</a:t>
                      </a:r>
                    </a:p>
                    <a:p>
                      <a:pPr algn="ctr">
                        <a:lnSpc>
                          <a:spcPct val="115000"/>
                        </a:lnSpc>
                        <a:spcAft>
                          <a:spcPts val="0"/>
                        </a:spcAft>
                      </a:pPr>
                      <a:r>
                        <a:rPr lang="en-GB" sz="1050" baseline="0" dirty="0" smtClean="0">
                          <a:effectLst/>
                        </a:rPr>
                        <a:t>600 </a:t>
                      </a:r>
                      <a:r>
                        <a:rPr lang="en-GB" sz="1050" dirty="0" smtClean="0">
                          <a:effectLst/>
                        </a:rPr>
                        <a:t>÷ 6</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600 ÷ 100 = 6</a:t>
                      </a:r>
                    </a:p>
                    <a:p>
                      <a:pPr algn="ctr">
                        <a:lnSpc>
                          <a:spcPct val="115000"/>
                        </a:lnSpc>
                        <a:spcAft>
                          <a:spcPts val="0"/>
                        </a:spcAft>
                      </a:pPr>
                      <a:endParaRPr lang="en-GB" sz="1050" dirty="0" smtClean="0">
                        <a:effectLst/>
                      </a:endParaRPr>
                    </a:p>
                    <a:p>
                      <a:pPr algn="ctr">
                        <a:lnSpc>
                          <a:spcPct val="115000"/>
                        </a:lnSpc>
                        <a:spcAft>
                          <a:spcPts val="0"/>
                        </a:spcAft>
                      </a:pP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30 × 10 = 300</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30 = 300</a:t>
                      </a:r>
                    </a:p>
                    <a:p>
                      <a:pPr algn="ctr">
                        <a:lnSpc>
                          <a:spcPct val="115000"/>
                        </a:lnSpc>
                        <a:spcAft>
                          <a:spcPts val="0"/>
                        </a:spcAft>
                      </a:pPr>
                      <a:r>
                        <a:rPr lang="en-GB" sz="1050" baseline="0" dirty="0" smtClean="0">
                          <a:effectLst/>
                        </a:rPr>
                        <a:t>300 </a:t>
                      </a:r>
                      <a:r>
                        <a:rPr lang="en-GB" sz="1050" dirty="0" smtClean="0">
                          <a:effectLst/>
                        </a:rPr>
                        <a:t>÷ 30</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300 ÷ 10 = 30</a:t>
                      </a:r>
                    </a:p>
                    <a:p>
                      <a:pPr algn="ctr">
                        <a:lnSpc>
                          <a:spcPct val="115000"/>
                        </a:lnSpc>
                        <a:spcAft>
                          <a:spcPts val="0"/>
                        </a:spcAft>
                      </a:pPr>
                      <a:endParaRPr lang="en-GB" sz="1050" dirty="0" smtClean="0">
                        <a:effectLst/>
                        <a:latin typeface="Calibri"/>
                        <a:ea typeface="Calibri"/>
                        <a:cs typeface="Times New Roman"/>
                      </a:endParaRPr>
                    </a:p>
                    <a:p>
                      <a:pPr algn="ctr">
                        <a:lnSpc>
                          <a:spcPct val="115000"/>
                        </a:lnSpc>
                        <a:spcAft>
                          <a:spcPts val="0"/>
                        </a:spcAft>
                      </a:pPr>
                      <a:r>
                        <a:rPr lang="en-GB" sz="1050" dirty="0" smtClean="0">
                          <a:effectLst/>
                        </a:rPr>
                        <a:t>40 × 100 = 4000</a:t>
                      </a:r>
                    </a:p>
                    <a:p>
                      <a:pPr algn="ctr">
                        <a:lnSpc>
                          <a:spcPct val="115000"/>
                        </a:lnSpc>
                        <a:spcAft>
                          <a:spcPts val="0"/>
                        </a:spcAft>
                      </a:pPr>
                      <a:r>
                        <a:rPr lang="en-GB" sz="1050" dirty="0" smtClean="0">
                          <a:effectLst/>
                        </a:rPr>
                        <a:t>10</a:t>
                      </a:r>
                      <a:r>
                        <a:rPr lang="en-GB" sz="1050" baseline="0" dirty="0" smtClean="0">
                          <a:effectLst/>
                        </a:rPr>
                        <a:t>0 </a:t>
                      </a:r>
                      <a:r>
                        <a:rPr lang="en-GB" sz="1050" dirty="0" smtClean="0">
                          <a:effectLst/>
                        </a:rPr>
                        <a:t>× 40 = 4000</a:t>
                      </a:r>
                    </a:p>
                    <a:p>
                      <a:pPr algn="ctr">
                        <a:lnSpc>
                          <a:spcPct val="115000"/>
                        </a:lnSpc>
                        <a:spcAft>
                          <a:spcPts val="0"/>
                        </a:spcAft>
                      </a:pPr>
                      <a:r>
                        <a:rPr lang="en-GB" sz="1050" baseline="0" dirty="0" smtClean="0">
                          <a:effectLst/>
                        </a:rPr>
                        <a:t>4000 </a:t>
                      </a:r>
                      <a:r>
                        <a:rPr lang="en-GB" sz="1050" dirty="0" smtClean="0">
                          <a:effectLst/>
                        </a:rPr>
                        <a:t>÷ 40</a:t>
                      </a:r>
                      <a:r>
                        <a:rPr lang="en-GB" sz="1050" baseline="0" dirty="0" smtClean="0">
                          <a:effectLst/>
                        </a:rPr>
                        <a:t> </a:t>
                      </a:r>
                      <a:r>
                        <a:rPr lang="en-GB" sz="1050" dirty="0" smtClean="0">
                          <a:effectLst/>
                        </a:rPr>
                        <a:t>= 100</a:t>
                      </a:r>
                    </a:p>
                    <a:p>
                      <a:pPr algn="ctr">
                        <a:lnSpc>
                          <a:spcPct val="115000"/>
                        </a:lnSpc>
                        <a:spcAft>
                          <a:spcPts val="0"/>
                        </a:spcAft>
                      </a:pPr>
                      <a:r>
                        <a:rPr lang="en-GB" sz="1050" dirty="0" smtClean="0">
                          <a:effectLst/>
                        </a:rPr>
                        <a:t>4000 ÷ 100 =</a:t>
                      </a:r>
                      <a:r>
                        <a:rPr lang="en-GB" sz="1050" baseline="0" dirty="0" smtClean="0">
                          <a:effectLst/>
                        </a:rPr>
                        <a:t> 40</a:t>
                      </a:r>
                      <a:endParaRPr lang="en-GB" sz="1050" dirty="0" smtClean="0">
                        <a:effectLst/>
                      </a:endParaRPr>
                    </a:p>
                  </a:txBody>
                  <a:tcPr marL="68580" marR="68580" marT="0" marB="0"/>
                </a:tc>
                <a:tc>
                  <a:txBody>
                    <a:bodyPr/>
                    <a:lstStyle/>
                    <a:p>
                      <a:pPr algn="ctr">
                        <a:lnSpc>
                          <a:spcPct val="115000"/>
                        </a:lnSpc>
                        <a:spcAft>
                          <a:spcPts val="0"/>
                        </a:spcAft>
                      </a:pPr>
                      <a:r>
                        <a:rPr lang="en-GB" sz="1050" dirty="0" smtClean="0">
                          <a:effectLst/>
                        </a:rPr>
                        <a:t>0.8 × 10 = 8</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0.8 = 8</a:t>
                      </a:r>
                    </a:p>
                    <a:p>
                      <a:pPr algn="ctr">
                        <a:lnSpc>
                          <a:spcPct val="115000"/>
                        </a:lnSpc>
                        <a:spcAft>
                          <a:spcPts val="0"/>
                        </a:spcAft>
                      </a:pPr>
                      <a:r>
                        <a:rPr lang="en-GB" sz="1050" baseline="0" dirty="0" smtClean="0">
                          <a:effectLst/>
                        </a:rPr>
                        <a:t>8 </a:t>
                      </a:r>
                      <a:r>
                        <a:rPr lang="en-GB" sz="1050" dirty="0" smtClean="0">
                          <a:effectLst/>
                        </a:rPr>
                        <a:t>÷ 0.8</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8 ÷ 10 = 0.8</a:t>
                      </a:r>
                    </a:p>
                    <a:p>
                      <a:pPr algn="ctr">
                        <a:lnSpc>
                          <a:spcPct val="115000"/>
                        </a:lnSpc>
                        <a:spcAft>
                          <a:spcPts val="0"/>
                        </a:spcAft>
                      </a:pPr>
                      <a:endParaRPr lang="en-GB" sz="1050" dirty="0" smtClean="0">
                        <a:effectLst/>
                      </a:endParaRPr>
                    </a:p>
                    <a:p>
                      <a:pPr algn="ctr">
                        <a:lnSpc>
                          <a:spcPct val="115000"/>
                        </a:lnSpc>
                        <a:spcAft>
                          <a:spcPts val="0"/>
                        </a:spcAft>
                      </a:pPr>
                      <a:r>
                        <a:rPr lang="en-GB" sz="1050" dirty="0" smtClean="0">
                          <a:effectLst/>
                        </a:rPr>
                        <a:t>0.2 × 10 = 2</a:t>
                      </a:r>
                    </a:p>
                    <a:p>
                      <a:pPr algn="ctr">
                        <a:lnSpc>
                          <a:spcPct val="115000"/>
                        </a:lnSpc>
                        <a:spcAft>
                          <a:spcPts val="0"/>
                        </a:spcAft>
                      </a:pPr>
                      <a:r>
                        <a:rPr lang="en-GB" sz="1050" dirty="0" smtClean="0">
                          <a:effectLst/>
                        </a:rPr>
                        <a:t>10</a:t>
                      </a:r>
                      <a:r>
                        <a:rPr lang="en-GB" sz="1050" baseline="0" dirty="0" smtClean="0">
                          <a:effectLst/>
                        </a:rPr>
                        <a:t> </a:t>
                      </a:r>
                      <a:r>
                        <a:rPr lang="en-GB" sz="1050" dirty="0" smtClean="0">
                          <a:effectLst/>
                        </a:rPr>
                        <a:t>× 0.2 = 2</a:t>
                      </a:r>
                    </a:p>
                    <a:p>
                      <a:pPr algn="ctr">
                        <a:lnSpc>
                          <a:spcPct val="115000"/>
                        </a:lnSpc>
                        <a:spcAft>
                          <a:spcPts val="0"/>
                        </a:spcAft>
                      </a:pPr>
                      <a:r>
                        <a:rPr lang="en-GB" sz="1050" baseline="0" dirty="0" smtClean="0">
                          <a:effectLst/>
                        </a:rPr>
                        <a:t>2 </a:t>
                      </a:r>
                      <a:r>
                        <a:rPr lang="en-GB" sz="1050" dirty="0" smtClean="0">
                          <a:effectLst/>
                        </a:rPr>
                        <a:t>÷ 0.2</a:t>
                      </a:r>
                      <a:r>
                        <a:rPr lang="en-GB" sz="1050" baseline="0" dirty="0" smtClean="0">
                          <a:effectLst/>
                        </a:rPr>
                        <a:t> </a:t>
                      </a:r>
                      <a:r>
                        <a:rPr lang="en-GB" sz="1050" dirty="0" smtClean="0">
                          <a:effectLst/>
                        </a:rPr>
                        <a:t>= 10</a:t>
                      </a:r>
                    </a:p>
                    <a:p>
                      <a:pPr algn="ctr">
                        <a:lnSpc>
                          <a:spcPct val="115000"/>
                        </a:lnSpc>
                        <a:spcAft>
                          <a:spcPts val="0"/>
                        </a:spcAft>
                      </a:pPr>
                      <a:r>
                        <a:rPr lang="en-GB" sz="1050" dirty="0" smtClean="0">
                          <a:effectLst/>
                        </a:rPr>
                        <a:t>2 ÷ 10 = 0.2</a:t>
                      </a:r>
                    </a:p>
                    <a:p>
                      <a:pPr algn="ctr">
                        <a:lnSpc>
                          <a:spcPct val="115000"/>
                        </a:lnSpc>
                        <a:spcAft>
                          <a:spcPts val="0"/>
                        </a:spcAft>
                      </a:pPr>
                      <a:endParaRPr lang="en-GB" sz="1050" dirty="0" smtClean="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483768"/>
            <a:ext cx="1944216" cy="1872208"/>
          </a:xfrm>
        </p:spPr>
        <p:txBody>
          <a:bodyPr/>
          <a:lstStyle/>
          <a:p>
            <a:r>
              <a:rPr lang="en-GB" dirty="0" smtClean="0"/>
              <a:t>Key Vocabulary</a:t>
            </a:r>
          </a:p>
          <a:p>
            <a:pPr algn="l"/>
            <a:r>
              <a:rPr lang="en-GB" b="0" u="none" dirty="0" smtClean="0"/>
              <a:t>What is 5 </a:t>
            </a:r>
            <a:r>
              <a:rPr lang="en-GB" u="none" dirty="0" smtClean="0"/>
              <a:t>multiplied by </a:t>
            </a:r>
            <a:r>
              <a:rPr lang="en-GB" b="0" u="none" dirty="0" smtClean="0"/>
              <a:t>10?</a:t>
            </a:r>
          </a:p>
          <a:p>
            <a:pPr algn="l"/>
            <a:r>
              <a:rPr lang="en-GB" b="0" u="none" dirty="0" smtClean="0"/>
              <a:t>What is 10</a:t>
            </a:r>
            <a:r>
              <a:rPr lang="en-GB" u="none" dirty="0" smtClean="0"/>
              <a:t> times </a:t>
            </a:r>
            <a:r>
              <a:rPr lang="en-GB" b="0" u="none" dirty="0" smtClean="0"/>
              <a:t>0.9?</a:t>
            </a:r>
          </a:p>
          <a:p>
            <a:pPr algn="l"/>
            <a:r>
              <a:rPr lang="en-GB" b="0" u="none" dirty="0" smtClean="0"/>
              <a:t>What is 700  </a:t>
            </a:r>
            <a:r>
              <a:rPr lang="en-GB" u="none" dirty="0" smtClean="0"/>
              <a:t>divided by </a:t>
            </a:r>
            <a:r>
              <a:rPr lang="en-GB" b="0" u="none" dirty="0" smtClean="0"/>
              <a:t>70?</a:t>
            </a:r>
            <a:endParaRPr lang="en-GB" b="0" u="none" dirty="0"/>
          </a:p>
          <a:p>
            <a:pPr algn="l"/>
            <a:r>
              <a:rPr lang="en-GB" u="none" dirty="0"/>
              <a:t>h</a:t>
            </a:r>
            <a:r>
              <a:rPr lang="en-GB" u="none" dirty="0" smtClean="0"/>
              <a:t>undreds, tens, units</a:t>
            </a:r>
          </a:p>
          <a:p>
            <a:pPr algn="l"/>
            <a:r>
              <a:rPr lang="en-GB" u="none" dirty="0"/>
              <a:t>t</a:t>
            </a:r>
            <a:r>
              <a:rPr lang="en-GB" u="none" dirty="0" smtClean="0"/>
              <a:t>enths, hundredths</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These are just examples of the facts for this term. Children </a:t>
            </a:r>
            <a:r>
              <a:rPr lang="en-GB" dirty="0">
                <a:ea typeface="Calibri" pitchFamily="34" charset="0"/>
                <a:cs typeface="Times New Roman" pitchFamily="18" charset="0"/>
              </a:rPr>
              <a:t>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5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60.</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8301693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Autumn1</a:t>
            </a:r>
            <a:endParaRPr lang="en-GB" dirty="0"/>
          </a:p>
        </p:txBody>
      </p:sp>
      <p:sp>
        <p:nvSpPr>
          <p:cNvPr id="3" name="Text Placeholder 2"/>
          <p:cNvSpPr>
            <a:spLocks noGrp="1"/>
          </p:cNvSpPr>
          <p:nvPr>
            <p:ph type="body" sz="quarter" idx="11"/>
          </p:nvPr>
        </p:nvSpPr>
        <p:spPr/>
        <p:txBody>
          <a:bodyPr/>
          <a:lstStyle/>
          <a:p>
            <a:r>
              <a:rPr lang="en-GB" dirty="0" smtClean="0"/>
              <a:t>I know decimal number bonds to 1 and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Buy one get three free</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If your child knows one fact (e.g. </a:t>
            </a:r>
            <a:r>
              <a:rPr lang="en-GB" altLang="en-US" dirty="0" smtClean="0"/>
              <a:t>8</a:t>
            </a:r>
            <a:r>
              <a:rPr lang="en-GB" dirty="0" smtClean="0"/>
              <a:t> + </a:t>
            </a:r>
            <a:r>
              <a:rPr lang="en-GB" dirty="0"/>
              <a:t>5 = </a:t>
            </a:r>
            <a:r>
              <a:rPr lang="en-GB" dirty="0" smtClean="0"/>
              <a:t>13), </a:t>
            </a:r>
            <a:r>
              <a:rPr lang="en-GB" dirty="0"/>
              <a:t>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number bonds to 10</a:t>
            </a:r>
            <a:r>
              <a:rPr lang="en-GB" altLang="en-US" dirty="0" smtClean="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0.8 to make 1?</a:t>
            </a:r>
          </a:p>
          <a:p>
            <a:pPr algn="l"/>
            <a:r>
              <a:rPr lang="en-GB" b="0" u="none" dirty="0" smtClean="0"/>
              <a:t>What is 1 </a:t>
            </a:r>
            <a:r>
              <a:rPr lang="en-GB" u="none" dirty="0" smtClean="0"/>
              <a:t>take away </a:t>
            </a:r>
            <a:r>
              <a:rPr lang="en-GB" b="0" u="none" dirty="0" smtClean="0"/>
              <a:t>0.06?</a:t>
            </a:r>
          </a:p>
          <a:p>
            <a:pPr algn="l"/>
            <a:r>
              <a:rPr lang="en-GB" b="0" u="none" dirty="0" smtClean="0"/>
              <a:t>What is 1.3 </a:t>
            </a:r>
            <a:r>
              <a:rPr lang="en-GB" u="none" dirty="0" smtClean="0"/>
              <a:t>less than </a:t>
            </a:r>
            <a:r>
              <a:rPr lang="en-GB" b="0" u="none" dirty="0" smtClean="0"/>
              <a:t>10?</a:t>
            </a:r>
          </a:p>
          <a:p>
            <a:pPr algn="l"/>
            <a:r>
              <a:rPr lang="en-GB" u="none" dirty="0" smtClean="0"/>
              <a:t>How many more </a:t>
            </a:r>
            <a:r>
              <a:rPr lang="en-GB" b="0" u="none" dirty="0" smtClean="0"/>
              <a:t>than </a:t>
            </a:r>
            <a:r>
              <a:rPr lang="en-GB" b="0" u="none" dirty="0"/>
              <a:t>9</a:t>
            </a:r>
            <a:r>
              <a:rPr lang="en-GB" b="0" u="none" dirty="0" smtClean="0"/>
              <a:t>.8 is 10?</a:t>
            </a:r>
          </a:p>
          <a:p>
            <a:pPr algn="l"/>
            <a:r>
              <a:rPr lang="en-GB" b="0" u="none" dirty="0" smtClean="0"/>
              <a:t>What is the </a:t>
            </a:r>
            <a:r>
              <a:rPr lang="en-GB" u="none" dirty="0" smtClean="0"/>
              <a:t>difference</a:t>
            </a:r>
            <a:r>
              <a:rPr lang="en-GB" b="0" u="none" dirty="0" smtClean="0"/>
              <a:t> between 0.92 and 10?</a:t>
            </a:r>
            <a:endParaRPr lang="en-GB" u="none" dirty="0"/>
          </a:p>
        </p:txBody>
      </p:sp>
      <p:sp>
        <p:nvSpPr>
          <p:cNvPr id="13" name="Text Placeholder 12"/>
          <p:cNvSpPr>
            <a:spLocks noGrp="1"/>
          </p:cNvSpPr>
          <p:nvPr>
            <p:ph type="body" sz="quarter" idx="15"/>
          </p:nvPr>
        </p:nvSpPr>
        <p:spPr/>
        <p:txBody>
          <a:bodyPr>
            <a:normAutofit/>
          </a:bodyPr>
          <a:lstStyle/>
          <a:p>
            <a:r>
              <a:rPr lang="en-GB" dirty="0" smtClean="0">
                <a:ea typeface="Calibri" pitchFamily="34" charset="0"/>
                <a:cs typeface="Times New Roman" pitchFamily="18" charset="0"/>
              </a:rPr>
              <a:t>This list includes some examples </a:t>
            </a:r>
            <a:r>
              <a:rPr lang="en-GB" dirty="0">
                <a:ea typeface="Calibri" pitchFamily="34" charset="0"/>
                <a:cs typeface="Times New Roman" pitchFamily="18" charset="0"/>
              </a:rPr>
              <a:t> </a:t>
            </a:r>
            <a:r>
              <a:rPr lang="en-GB" dirty="0" smtClean="0">
                <a:ea typeface="Calibri" pitchFamily="34" charset="0"/>
                <a:cs typeface="Times New Roman" pitchFamily="18" charset="0"/>
              </a:rPr>
              <a:t>of facts that children should know. They should be able to answer questions including missing number questions  </a:t>
            </a:r>
            <a:r>
              <a:rPr lang="en-GB" altLang="en-US" dirty="0" smtClean="0">
                <a:ea typeface="Calibri" pitchFamily="34" charset="0"/>
                <a:cs typeface="Times New Roman" pitchFamily="18" charset="0"/>
              </a:rPr>
              <a:t>e.g</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0.49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7.2 + ⃝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10.</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491669611"/>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09343">
                <a:tc>
                  <a:txBody>
                    <a:bodyPr/>
                    <a:lstStyle/>
                    <a:p>
                      <a:pPr algn="ctr">
                        <a:lnSpc>
                          <a:spcPct val="115000"/>
                        </a:lnSpc>
                        <a:spcAft>
                          <a:spcPts val="0"/>
                        </a:spcAft>
                      </a:pPr>
                      <a:r>
                        <a:rPr lang="en-GB" sz="1100" b="0" dirty="0" smtClean="0">
                          <a:effectLst/>
                          <a:latin typeface="Calibri"/>
                          <a:ea typeface="Calibri"/>
                          <a:cs typeface="Times New Roman"/>
                        </a:rPr>
                        <a:t>Some examples:</a:t>
                      </a:r>
                    </a:p>
                    <a:p>
                      <a:pPr algn="ctr">
                        <a:lnSpc>
                          <a:spcPct val="115000"/>
                        </a:lnSpc>
                        <a:spcAft>
                          <a:spcPts val="0"/>
                        </a:spcAft>
                      </a:pPr>
                      <a:endParaRPr lang="en-GB" sz="1100" b="0" dirty="0" smtClean="0">
                        <a:effectLst/>
                        <a:latin typeface="Calibri"/>
                        <a:ea typeface="Calibri"/>
                        <a:cs typeface="Times New Roman"/>
                      </a:endParaRPr>
                    </a:p>
                    <a:p>
                      <a:pPr algn="ctr">
                        <a:lnSpc>
                          <a:spcPct val="115000"/>
                        </a:lnSpc>
                        <a:spcAft>
                          <a:spcPts val="0"/>
                        </a:spcAft>
                      </a:pPr>
                      <a:r>
                        <a:rPr lang="en-GB" sz="1100" b="0" dirty="0" smtClean="0">
                          <a:effectLst/>
                          <a:latin typeface="Calibri"/>
                          <a:ea typeface="Calibri"/>
                          <a:cs typeface="Times New Roman"/>
                        </a:rPr>
                        <a:t>0.6</a:t>
                      </a:r>
                      <a:r>
                        <a:rPr lang="en-GB" sz="1100" b="0" baseline="0" dirty="0" smtClean="0">
                          <a:effectLst/>
                          <a:latin typeface="Calibri"/>
                          <a:ea typeface="Calibri"/>
                          <a:cs typeface="Times New Roman"/>
                        </a:rPr>
                        <a:t> + 0.4 = 1</a:t>
                      </a:r>
                    </a:p>
                    <a:p>
                      <a:pPr algn="ctr">
                        <a:lnSpc>
                          <a:spcPct val="115000"/>
                        </a:lnSpc>
                        <a:spcAft>
                          <a:spcPts val="0"/>
                        </a:spcAft>
                      </a:pPr>
                      <a:r>
                        <a:rPr lang="en-GB" sz="1100" b="0" baseline="0" dirty="0" smtClean="0">
                          <a:effectLst/>
                          <a:latin typeface="Calibri"/>
                          <a:ea typeface="Calibri"/>
                          <a:cs typeface="Times New Roman"/>
                        </a:rPr>
                        <a:t>0.4 + 0.6 = 1</a:t>
                      </a:r>
                    </a:p>
                    <a:p>
                      <a:pPr algn="ctr">
                        <a:lnSpc>
                          <a:spcPct val="115000"/>
                        </a:lnSpc>
                        <a:spcAft>
                          <a:spcPts val="0"/>
                        </a:spcAft>
                      </a:pPr>
                      <a:r>
                        <a:rPr lang="en-GB" sz="1100" b="0" baseline="0" dirty="0" smtClean="0">
                          <a:effectLst/>
                          <a:latin typeface="Calibri"/>
                          <a:ea typeface="Calibri"/>
                          <a:cs typeface="Times New Roman"/>
                        </a:rPr>
                        <a:t>1 – 0.4 = 0.6</a:t>
                      </a:r>
                    </a:p>
                    <a:p>
                      <a:pPr algn="ctr">
                        <a:lnSpc>
                          <a:spcPct val="115000"/>
                        </a:lnSpc>
                        <a:spcAft>
                          <a:spcPts val="0"/>
                        </a:spcAft>
                      </a:pPr>
                      <a:r>
                        <a:rPr lang="en-GB" sz="1100" b="0" baseline="0" dirty="0" smtClean="0">
                          <a:effectLst/>
                          <a:latin typeface="Calibri"/>
                          <a:ea typeface="Calibri"/>
                          <a:cs typeface="Times New Roman"/>
                        </a:rPr>
                        <a:t>1– 0.6 = 0.4</a:t>
                      </a:r>
                    </a:p>
                    <a:p>
                      <a:pPr algn="ctr">
                        <a:lnSpc>
                          <a:spcPct val="115000"/>
                        </a:lnSpc>
                        <a:spcAft>
                          <a:spcPts val="0"/>
                        </a:spcAft>
                      </a:pPr>
                      <a:endParaRPr lang="en-GB" sz="1100" b="0" baseline="0" dirty="0" smtClean="0">
                        <a:effectLst/>
                        <a:latin typeface="Calibri"/>
                        <a:ea typeface="Calibri"/>
                        <a:cs typeface="Times New Roman"/>
                      </a:endParaRPr>
                    </a:p>
                    <a:p>
                      <a:pPr algn="ctr">
                        <a:lnSpc>
                          <a:spcPct val="115000"/>
                        </a:lnSpc>
                        <a:spcAft>
                          <a:spcPts val="0"/>
                        </a:spcAft>
                      </a:pPr>
                      <a:r>
                        <a:rPr lang="en-GB" sz="1100" b="0" baseline="0" dirty="0" smtClean="0">
                          <a:effectLst/>
                          <a:latin typeface="Calibri"/>
                          <a:ea typeface="Calibri"/>
                          <a:cs typeface="Times New Roman"/>
                        </a:rPr>
                        <a:t>0.75 + 0.25 = 1</a:t>
                      </a:r>
                    </a:p>
                    <a:p>
                      <a:pPr algn="ctr">
                        <a:lnSpc>
                          <a:spcPct val="115000"/>
                        </a:lnSpc>
                        <a:spcAft>
                          <a:spcPts val="0"/>
                        </a:spcAft>
                      </a:pPr>
                      <a:r>
                        <a:rPr lang="en-GB" sz="1100" b="0" baseline="0" dirty="0" smtClean="0">
                          <a:effectLst/>
                          <a:latin typeface="Calibri"/>
                          <a:ea typeface="Calibri"/>
                          <a:cs typeface="Times New Roman"/>
                        </a:rPr>
                        <a:t>0.25 + 0.75 = 1</a:t>
                      </a:r>
                    </a:p>
                    <a:p>
                      <a:pPr algn="ctr">
                        <a:lnSpc>
                          <a:spcPct val="115000"/>
                        </a:lnSpc>
                        <a:spcAft>
                          <a:spcPts val="0"/>
                        </a:spcAft>
                      </a:pPr>
                      <a:r>
                        <a:rPr lang="en-GB" sz="1100" b="0" baseline="0" dirty="0" smtClean="0">
                          <a:effectLst/>
                          <a:latin typeface="Calibri"/>
                          <a:ea typeface="Calibri"/>
                          <a:cs typeface="Times New Roman"/>
                        </a:rPr>
                        <a:t>1 – 0.25 = 0.75</a:t>
                      </a:r>
                    </a:p>
                    <a:p>
                      <a:pPr algn="ctr">
                        <a:lnSpc>
                          <a:spcPct val="115000"/>
                        </a:lnSpc>
                        <a:spcAft>
                          <a:spcPts val="0"/>
                        </a:spcAft>
                      </a:pPr>
                      <a:r>
                        <a:rPr lang="en-GB" sz="1100" b="0" baseline="0" dirty="0" smtClean="0">
                          <a:effectLst/>
                          <a:latin typeface="Calibri"/>
                          <a:ea typeface="Calibri"/>
                          <a:cs typeface="Times New Roman"/>
                        </a:rPr>
                        <a:t>1 – 0.75 = 0.25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3.7 + 6.3 = 10</a:t>
                      </a:r>
                    </a:p>
                    <a:p>
                      <a:pPr algn="ctr">
                        <a:lnSpc>
                          <a:spcPct val="115000"/>
                        </a:lnSpc>
                        <a:spcAft>
                          <a:spcPts val="0"/>
                        </a:spcAft>
                      </a:pPr>
                      <a:r>
                        <a:rPr lang="en-GB" sz="1100" dirty="0" smtClean="0">
                          <a:effectLst/>
                          <a:latin typeface="Calibri"/>
                          <a:ea typeface="Calibri"/>
                          <a:cs typeface="Times New Roman"/>
                        </a:rPr>
                        <a:t>6.3</a:t>
                      </a:r>
                      <a:r>
                        <a:rPr lang="en-GB" sz="1100" baseline="0" dirty="0" smtClean="0">
                          <a:effectLst/>
                          <a:latin typeface="Calibri"/>
                          <a:ea typeface="Calibri"/>
                          <a:cs typeface="Times New Roman"/>
                        </a:rPr>
                        <a:t> + 3.7 = 10</a:t>
                      </a:r>
                    </a:p>
                    <a:p>
                      <a:pPr algn="ctr">
                        <a:lnSpc>
                          <a:spcPct val="115000"/>
                        </a:lnSpc>
                        <a:spcAft>
                          <a:spcPts val="0"/>
                        </a:spcAft>
                      </a:pPr>
                      <a:r>
                        <a:rPr lang="en-GB" sz="1100" baseline="0" dirty="0" smtClean="0">
                          <a:effectLst/>
                          <a:latin typeface="Calibri"/>
                          <a:ea typeface="Calibri"/>
                          <a:cs typeface="Times New Roman"/>
                        </a:rPr>
                        <a:t>10 – 6.3 = 3.7</a:t>
                      </a:r>
                    </a:p>
                    <a:p>
                      <a:pPr algn="ctr">
                        <a:lnSpc>
                          <a:spcPct val="115000"/>
                        </a:lnSpc>
                        <a:spcAft>
                          <a:spcPts val="0"/>
                        </a:spcAft>
                      </a:pPr>
                      <a:r>
                        <a:rPr lang="en-GB" sz="1100" baseline="0" dirty="0" smtClean="0">
                          <a:effectLst/>
                          <a:latin typeface="Calibri"/>
                          <a:ea typeface="Calibri"/>
                          <a:cs typeface="Times New Roman"/>
                        </a:rPr>
                        <a:t>10 – 3.7 = 6.3</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4.8 + 5.2 = 10</a:t>
                      </a:r>
                    </a:p>
                    <a:p>
                      <a:pPr algn="ctr">
                        <a:lnSpc>
                          <a:spcPct val="115000"/>
                        </a:lnSpc>
                        <a:spcAft>
                          <a:spcPts val="0"/>
                        </a:spcAft>
                      </a:pPr>
                      <a:r>
                        <a:rPr lang="en-GB" sz="1100" baseline="0" dirty="0" smtClean="0">
                          <a:effectLst/>
                          <a:latin typeface="Calibri"/>
                          <a:ea typeface="Calibri"/>
                          <a:cs typeface="Times New Roman"/>
                        </a:rPr>
                        <a:t>5.2 + 4.8 = 10</a:t>
                      </a:r>
                    </a:p>
                    <a:p>
                      <a:pPr algn="ctr">
                        <a:lnSpc>
                          <a:spcPct val="115000"/>
                        </a:lnSpc>
                        <a:spcAft>
                          <a:spcPts val="0"/>
                        </a:spcAft>
                      </a:pPr>
                      <a:r>
                        <a:rPr lang="en-GB" sz="1100" baseline="0" dirty="0" smtClean="0">
                          <a:effectLst/>
                          <a:latin typeface="Calibri"/>
                          <a:ea typeface="Calibri"/>
                          <a:cs typeface="Times New Roman"/>
                        </a:rPr>
                        <a:t>10 – 5.2 = 4.8</a:t>
                      </a:r>
                    </a:p>
                    <a:p>
                      <a:pPr algn="ctr">
                        <a:lnSpc>
                          <a:spcPct val="115000"/>
                        </a:lnSpc>
                        <a:spcAft>
                          <a:spcPts val="0"/>
                        </a:spcAft>
                      </a:pPr>
                      <a:r>
                        <a:rPr lang="en-GB" sz="1100" baseline="0" dirty="0" smtClean="0">
                          <a:effectLst/>
                          <a:latin typeface="Calibri"/>
                          <a:ea typeface="Calibri"/>
                          <a:cs typeface="Times New Roman"/>
                        </a:rPr>
                        <a:t>10 – 4.8 = 5.2</a:t>
                      </a:r>
                      <a:endParaRPr lang="en-GB" sz="1100" dirty="0" smtClean="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63196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Autumn 2 </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lvl="0" eaLnBrk="0" fontAlgn="base" hangingPunct="0">
              <a:spcBef>
                <a:spcPct val="0"/>
              </a:spcBef>
              <a:spcAft>
                <a:spcPct val="0"/>
              </a:spcAft>
              <a:buClrTx/>
              <a:buSzTx/>
            </a:pPr>
            <a:endParaRPr lang="en-GB" altLang="en-US" u="sng" dirty="0" smtClean="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3638" y="2803725"/>
            <a:ext cx="2020987" cy="1368152"/>
          </a:xfrm>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8" name="Content Placeholder 7"/>
          <p:cNvPicPr>
            <a:picLocks noGrp="1"/>
          </p:cNvPicPr>
          <p:nvPr>
            <p:ph sz="quarter" idx="13"/>
          </p:nvPr>
        </p:nvPicPr>
        <p:blipFill>
          <a:blip r:embed="rId2"/>
          <a:stretch>
            <a:fillRect/>
          </a:stretch>
        </p:blipFill>
        <p:spPr>
          <a:xfrm>
            <a:off x="1196752" y="2627784"/>
            <a:ext cx="2113980" cy="2152179"/>
          </a:xfrm>
          <a:prstGeom prst="rect">
            <a:avLst/>
          </a:prstGeom>
        </p:spPr>
      </p:pic>
    </p:spTree>
    <p:extLst>
      <p:ext uri="{BB962C8B-B14F-4D97-AF65-F5344CB8AC3E}">
        <p14:creationId xmlns:p14="http://schemas.microsoft.com/office/powerpoint/2010/main" val="26003398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metric conversions.</a:t>
            </a:r>
          </a:p>
        </p:txBody>
      </p:sp>
      <p:sp>
        <p:nvSpPr>
          <p:cNvPr id="4" name="Text Placeholder 3"/>
          <p:cNvSpPr>
            <a:spLocks noGrp="1"/>
          </p:cNvSpPr>
          <p:nvPr>
            <p:ph type="body" sz="quarter" idx="12"/>
          </p:nvPr>
        </p:nvSpPr>
        <p:spPr>
          <a:xfrm>
            <a:off x="686519" y="5580112"/>
            <a:ext cx="5838825" cy="3168352"/>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Look at the prefixes </a:t>
            </a:r>
            <a:r>
              <a:rPr lang="en-GB" altLang="en-US" dirty="0" smtClean="0">
                <a:cs typeface="Arial" pitchFamily="34" charset="0"/>
              </a:rPr>
              <a:t>– Can your child work out the meanings of </a:t>
            </a:r>
            <a:r>
              <a:rPr lang="en-GB" altLang="en-US" i="1" dirty="0" smtClean="0">
                <a:cs typeface="Arial" pitchFamily="34" charset="0"/>
              </a:rPr>
              <a:t>kilo-</a:t>
            </a:r>
            <a:r>
              <a:rPr lang="en-GB" altLang="en-US" dirty="0" smtClean="0">
                <a:cs typeface="Arial" pitchFamily="34" charset="0"/>
              </a:rPr>
              <a:t>, </a:t>
            </a:r>
            <a:r>
              <a:rPr lang="en-GB" altLang="en-US" i="1" dirty="0" err="1" smtClean="0">
                <a:cs typeface="Arial" pitchFamily="34" charset="0"/>
              </a:rPr>
              <a:t>centi</a:t>
            </a:r>
            <a:r>
              <a:rPr lang="en-GB" altLang="en-US" i="1" dirty="0" smtClean="0">
                <a:cs typeface="Arial" pitchFamily="34" charset="0"/>
              </a:rPr>
              <a:t>- </a:t>
            </a:r>
            <a:r>
              <a:rPr lang="en-GB" altLang="en-US" dirty="0" smtClean="0">
                <a:cs typeface="Arial" pitchFamily="34" charset="0"/>
              </a:rPr>
              <a:t>and  </a:t>
            </a:r>
            <a:r>
              <a:rPr lang="en-GB" altLang="en-US" i="1" dirty="0" err="1" smtClean="0">
                <a:cs typeface="Arial" pitchFamily="34" charset="0"/>
              </a:rPr>
              <a:t>milli</a:t>
            </a:r>
            <a:r>
              <a:rPr lang="en-GB" altLang="en-US" i="1" dirty="0" smtClean="0">
                <a:cs typeface="Arial" pitchFamily="34" charset="0"/>
              </a:rPr>
              <a:t>-</a:t>
            </a:r>
            <a:r>
              <a:rPr lang="en-GB" altLang="en-US" dirty="0" smtClean="0">
                <a:cs typeface="Arial" pitchFamily="34" charset="0"/>
              </a:rPr>
              <a:t>? What other words  begin with these prefixes?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t>Be practical </a:t>
            </a:r>
            <a:r>
              <a:rPr lang="en-GB" altLang="en-US" dirty="0" smtClean="0"/>
              <a:t>– Do some baking and convert the measurements in the recipe.</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smtClean="0"/>
              <a:t>How far?</a:t>
            </a:r>
            <a:r>
              <a:rPr lang="en-GB" altLang="en-US" b="1" i="1" dirty="0" smtClean="0"/>
              <a:t> – </a:t>
            </a:r>
            <a:r>
              <a:rPr lang="en-GB" altLang="en-US" dirty="0" smtClean="0"/>
              <a:t>Calculate some distances  using unusual measurements. How tall is your child in mm? How far away is London in metres?</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smtClean="0"/>
          </a:p>
        </p:txBody>
      </p:sp>
      <p:sp>
        <p:nvSpPr>
          <p:cNvPr id="11" name="TextBox 10"/>
          <p:cNvSpPr txBox="1"/>
          <p:nvPr/>
        </p:nvSpPr>
        <p:spPr>
          <a:xfrm>
            <a:off x="2348880" y="2627784"/>
            <a:ext cx="2448272" cy="1938992"/>
          </a:xfrm>
          <a:prstGeom prst="rect">
            <a:avLst/>
          </a:prstGeom>
          <a:noFill/>
        </p:spPr>
        <p:txBody>
          <a:bodyPr wrap="square" rtlCol="0">
            <a:spAutoFit/>
          </a:bodyPr>
          <a:lstStyle/>
          <a:p>
            <a:r>
              <a:rPr lang="en-GB" sz="1200" dirty="0" smtClean="0">
                <a:latin typeface="Calibri" panose="020F0502020204030204" pitchFamily="34" charset="0"/>
              </a:rPr>
              <a:t>1 kilogram = 1000 grams</a:t>
            </a:r>
          </a:p>
          <a:p>
            <a:endParaRPr lang="en-GB" sz="1200" dirty="0">
              <a:latin typeface="Calibri" panose="020F0502020204030204" pitchFamily="34" charset="0"/>
            </a:endParaRPr>
          </a:p>
          <a:p>
            <a:r>
              <a:rPr lang="en-GB" sz="1200" dirty="0" smtClean="0">
                <a:latin typeface="Calibri" panose="020F0502020204030204" pitchFamily="34" charset="0"/>
              </a:rPr>
              <a:t>1 kilometre = 1000 metres</a:t>
            </a:r>
          </a:p>
          <a:p>
            <a:r>
              <a:rPr lang="en-GB" sz="1200" dirty="0" smtClean="0">
                <a:latin typeface="Calibri" panose="020F0502020204030204" pitchFamily="34" charset="0"/>
              </a:rPr>
              <a:t>1 metre = 100 centimetres</a:t>
            </a:r>
          </a:p>
          <a:p>
            <a:r>
              <a:rPr lang="en-GB" sz="1200" dirty="0" smtClean="0">
                <a:latin typeface="Calibri" panose="020F0502020204030204" pitchFamily="34" charset="0"/>
              </a:rPr>
              <a:t>1 metre = 1000 millimetres</a:t>
            </a:r>
          </a:p>
          <a:p>
            <a:r>
              <a:rPr lang="en-GB" sz="1200" dirty="0" smtClean="0">
                <a:latin typeface="Calibri" panose="020F0502020204030204" pitchFamily="34" charset="0"/>
              </a:rPr>
              <a:t>1 centimetre = 10 millimetres</a:t>
            </a:r>
          </a:p>
          <a:p>
            <a:endParaRPr lang="en-GB" sz="1200" dirty="0">
              <a:latin typeface="Calibri" panose="020F0502020204030204" pitchFamily="34" charset="0"/>
            </a:endParaRPr>
          </a:p>
          <a:p>
            <a:r>
              <a:rPr lang="en-GB" sz="1200" dirty="0" smtClean="0">
                <a:latin typeface="Calibri" panose="020F0502020204030204" pitchFamily="34" charset="0"/>
              </a:rPr>
              <a:t>1 litre = 1000 millilitres</a:t>
            </a:r>
          </a:p>
          <a:p>
            <a:endParaRPr lang="en-GB" sz="1200" dirty="0" smtClean="0">
              <a:latin typeface="Calibri" panose="020F0502020204030204" pitchFamily="34" charset="0"/>
            </a:endParaRPr>
          </a:p>
          <a:p>
            <a:endParaRPr lang="en-GB" sz="1200" dirty="0" smtClean="0">
              <a:latin typeface="Calibri" panose="020F0502020204030204" pitchFamily="34" charset="0"/>
            </a:endParaRPr>
          </a:p>
        </p:txBody>
      </p:sp>
      <p:sp>
        <p:nvSpPr>
          <p:cNvPr id="15" name="Text Placeholder 12"/>
          <p:cNvSpPr>
            <a:spLocks noGrp="1"/>
          </p:cNvSpPr>
          <p:nvPr>
            <p:ph type="body" sz="quarter" idx="15"/>
          </p:nvPr>
        </p:nvSpPr>
        <p:spPr>
          <a:xfrm>
            <a:off x="685801" y="4572000"/>
            <a:ext cx="5838825" cy="720079"/>
          </a:xfrm>
        </p:spPr>
        <p:txBody>
          <a:bodyPr>
            <a:normAutofit/>
          </a:bodyPr>
          <a:lstStyle/>
          <a:p>
            <a:pPr lvl="0"/>
            <a:r>
              <a:rPr lang="en-GB" altLang="en-US" dirty="0" smtClean="0">
                <a:ea typeface="Calibri" pitchFamily="34" charset="0"/>
                <a:cs typeface="Times New Roman" pitchFamily="18" charset="0"/>
              </a:rPr>
              <a:t>They should also be able to apply these facts to answer questions.</a:t>
            </a:r>
          </a:p>
          <a:p>
            <a:pPr lvl="0"/>
            <a:r>
              <a:rPr lang="en-GB" altLang="en-US" dirty="0" smtClean="0">
                <a:ea typeface="Calibri" pitchFamily="34" charset="0"/>
                <a:cs typeface="Times New Roman" pitchFamily="18" charset="0"/>
              </a:rPr>
              <a:t>e.g. How many metres in  1½ km?</a:t>
            </a:r>
            <a:endParaRPr lang="en-GB" dirty="0"/>
          </a:p>
        </p:txBody>
      </p:sp>
    </p:spTree>
    <p:extLst>
      <p:ext uri="{BB962C8B-B14F-4D97-AF65-F5344CB8AC3E}">
        <p14:creationId xmlns:p14="http://schemas.microsoft.com/office/powerpoint/2010/main" val="20088725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20.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20.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20.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15 is composite because it is a multiple of 3 and 5.</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p:txBody>
          <a:bodyPr>
            <a:normAutofit/>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p:txBody>
      </p:sp>
    </p:spTree>
    <p:extLst>
      <p:ext uri="{BB962C8B-B14F-4D97-AF65-F5344CB8AC3E}">
        <p14:creationId xmlns:p14="http://schemas.microsoft.com/office/powerpoint/2010/main" val="5976136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recall square numbers up to 12</a:t>
            </a:r>
            <a:r>
              <a:rPr lang="en-GB" baseline="30000" dirty="0" smtClean="0"/>
              <a:t>2</a:t>
            </a:r>
            <a:r>
              <a:rPr lang="en-GB" dirty="0" smtClean="0"/>
              <a:t> and their square roots.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mc:AlternateContent xmlns:mc="http://schemas.openxmlformats.org/markup-compatibility/2006" xmlns:a14="http://schemas.microsoft.com/office/drawing/2010/main">
        <mc:Choice Requires="a14">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7"/>
              <a:ext cx="3390900" cy="2920556"/>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831508">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m:t>
                                  </m:r>
                                </m:e>
                              </m:rad>
                            </m:oMath>
                          </a14:m>
                          <a:r>
                            <a:rPr lang="en-GB" sz="1100" dirty="0" smtClean="0">
                              <a:effectLst/>
                              <a:latin typeface="Calibri"/>
                              <a:ea typeface="Calibri"/>
                              <a:cs typeface="Times New Roman"/>
                            </a:rPr>
                            <a:t> = 1</a:t>
                          </a:r>
                          <a:endParaRPr lang="en-GB" sz="110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4</m:t>
                                  </m:r>
                                </m:e>
                              </m:rad>
                            </m:oMath>
                          </a14:m>
                          <a:r>
                            <a:rPr lang="en-GB" sz="1100" dirty="0" smtClean="0">
                              <a:effectLst/>
                              <a:latin typeface="Calibri"/>
                              <a:ea typeface="Calibri"/>
                              <a:cs typeface="Times New Roman"/>
                            </a:rPr>
                            <a:t> = 2</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9</m:t>
                                  </m:r>
                                </m:e>
                              </m:rad>
                            </m:oMath>
                          </a14:m>
                          <a:r>
                            <a:rPr lang="en-GB" sz="1100" dirty="0" smtClean="0">
                              <a:effectLst/>
                              <a:latin typeface="Calibri"/>
                              <a:ea typeface="Calibri"/>
                              <a:cs typeface="Times New Roman"/>
                            </a:rPr>
                            <a:t> = 3</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16</m:t>
                                  </m:r>
                                </m:e>
                              </m:rad>
                            </m:oMath>
                          </a14:m>
                          <a:r>
                            <a:rPr lang="en-GB" sz="1100" dirty="0" smtClean="0">
                              <a:effectLst/>
                              <a:latin typeface="Calibri"/>
                              <a:ea typeface="Calibri"/>
                              <a:cs typeface="Times New Roman"/>
                            </a:rPr>
                            <a:t> = 4</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25</m:t>
                                  </m:r>
                                </m:e>
                              </m:rad>
                            </m:oMath>
                          </a14:m>
                          <a:r>
                            <a:rPr lang="en-GB" sz="1100" dirty="0" smtClean="0">
                              <a:effectLst/>
                              <a:latin typeface="Calibri"/>
                              <a:ea typeface="Calibri"/>
                              <a:cs typeface="Times New Roman"/>
                            </a:rPr>
                            <a:t> = 5</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36</m:t>
                                  </m:r>
                                </m:e>
                              </m:rad>
                            </m:oMath>
                          </a14:m>
                          <a:r>
                            <a:rPr lang="en-GB" sz="1100" dirty="0" smtClean="0">
                              <a:effectLst/>
                              <a:latin typeface="Calibri"/>
                              <a:ea typeface="Calibri"/>
                              <a:cs typeface="Times New Roman"/>
                            </a:rPr>
                            <a:t> = 6</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49</m:t>
                                  </m:r>
                                </m:e>
                              </m:rad>
                            </m:oMath>
                          </a14:m>
                          <a:r>
                            <a:rPr lang="en-GB" sz="1100" dirty="0" smtClean="0">
                              <a:effectLst/>
                              <a:latin typeface="Calibri"/>
                              <a:ea typeface="Calibri"/>
                              <a:cs typeface="Times New Roman"/>
                            </a:rPr>
                            <a:t> = 7</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64</m:t>
                                  </m:r>
                                </m:e>
                              </m:rad>
                            </m:oMath>
                          </a14:m>
                          <a:r>
                            <a:rPr lang="en-GB" sz="1100" dirty="0" smtClean="0">
                              <a:effectLst/>
                              <a:latin typeface="Calibri"/>
                              <a:ea typeface="Calibri"/>
                              <a:cs typeface="Times New Roman"/>
                            </a:rPr>
                            <a:t> = 8</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81</m:t>
                                  </m:r>
                                </m:e>
                              </m:rad>
                            </m:oMath>
                          </a14:m>
                          <a:r>
                            <a:rPr lang="en-GB" sz="1100" dirty="0" smtClean="0">
                              <a:effectLst/>
                              <a:latin typeface="Calibri"/>
                              <a:ea typeface="Calibri"/>
                              <a:cs typeface="Times New Roman"/>
                            </a:rPr>
                            <a:t> = 9</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100</m:t>
                                  </m:r>
                                </m:e>
                              </m:rad>
                            </m:oMath>
                          </a14:m>
                          <a:r>
                            <a:rPr lang="en-GB" sz="1100" dirty="0" smtClean="0">
                              <a:effectLst/>
                              <a:latin typeface="Calibri"/>
                              <a:ea typeface="Calibri"/>
                              <a:cs typeface="Times New Roman"/>
                            </a:rPr>
                            <a:t> = 10</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121</m:t>
                                  </m:r>
                                </m:e>
                              </m:rad>
                            </m:oMath>
                          </a14:m>
                          <a:r>
                            <a:rPr lang="en-GB" sz="1100" dirty="0" smtClean="0">
                              <a:effectLst/>
                              <a:latin typeface="Calibri"/>
                              <a:ea typeface="Calibri"/>
                              <a:cs typeface="Times New Roman"/>
                            </a:rPr>
                            <a:t> = 11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144</m:t>
                                  </m:r>
                                </m:e>
                              </m:rad>
                            </m:oMath>
                          </a14:m>
                          <a:r>
                            <a:rPr lang="en-GB" sz="1100" dirty="0" smtClean="0">
                              <a:effectLst/>
                              <a:latin typeface="Calibri"/>
                              <a:ea typeface="Calibri"/>
                              <a:cs typeface="Times New Roman"/>
                            </a:rPr>
                            <a:t> = 12</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smtClean="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mc:Choice>
        <mc:Fallback xmlns="">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5"/>
              <a:ext cx="3390900" cy="2679192"/>
            </p:xfrm>
            <a:graphic>
              <a:graphicData uri="http://schemas.openxmlformats.org/drawingml/2006/table">
                <a:tbl>
                  <a:tblPr firstRow="1" bandRow="1">
                    <a:tableStyleId>{2D5ABB26-0587-4C30-8999-92F81FD0307C}</a:tableStyleId>
                  </a:tblPr>
                  <a:tblGrid>
                    <a:gridCol w="1695450"/>
                    <a:gridCol w="1695450"/>
                  </a:tblGrid>
                  <a:tr h="2679192">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endParaRPr lang="en-US"/>
                        </a:p>
                      </a:txBody>
                      <a:tcPr marL="68580" marR="68580" marT="0" marB="0">
                        <a:blipFill rotWithShape="1">
                          <a:blip r:embed="rId3"/>
                          <a:stretch>
                            <a:fillRect l="-100360" t="-1364" r="-360"/>
                          </a:stretch>
                        </a:blipFill>
                      </a:tcPr>
                    </a:tc>
                  </a:tr>
                </a:tbl>
              </a:graphicData>
            </a:graphic>
          </p:graphicFrame>
        </mc:Fallback>
      </mc:AlternateContent>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is 8 </a:t>
            </a:r>
            <a:r>
              <a:rPr lang="en-GB" u="none" dirty="0" smtClean="0"/>
              <a:t>squared</a:t>
            </a:r>
            <a:r>
              <a:rPr lang="en-GB" b="0" u="none" dirty="0" smtClean="0"/>
              <a:t>?</a:t>
            </a:r>
          </a:p>
          <a:p>
            <a:pPr algn="l"/>
            <a:r>
              <a:rPr lang="en-GB" b="0" u="none" dirty="0" smtClean="0"/>
              <a:t>What is 7 </a:t>
            </a:r>
            <a:r>
              <a:rPr lang="en-GB" u="none" dirty="0" smtClean="0"/>
              <a:t>multiplied by itself</a:t>
            </a:r>
            <a:r>
              <a:rPr lang="en-GB" b="0" u="none" dirty="0" smtClean="0"/>
              <a:t>?</a:t>
            </a:r>
          </a:p>
          <a:p>
            <a:pPr algn="l"/>
            <a:r>
              <a:rPr lang="en-GB" b="0" u="none" dirty="0" smtClean="0"/>
              <a:t>What is the </a:t>
            </a:r>
            <a:r>
              <a:rPr lang="en-GB" u="none" dirty="0" smtClean="0"/>
              <a:t>square root </a:t>
            </a:r>
            <a:r>
              <a:rPr lang="en-GB" b="0" u="none" dirty="0" smtClean="0"/>
              <a:t>of 144?</a:t>
            </a:r>
          </a:p>
          <a:p>
            <a:pPr algn="l"/>
            <a:r>
              <a:rPr lang="en-GB" b="0" u="none" dirty="0" smtClean="0"/>
              <a:t>Is 81 a </a:t>
            </a:r>
            <a:r>
              <a:rPr lang="en-GB" u="none" dirty="0" smtClean="0"/>
              <a:t>square number</a:t>
            </a:r>
            <a:r>
              <a:rPr lang="en-GB" b="0" u="none" dirty="0" smtClean="0"/>
              <a:t>?</a:t>
            </a:r>
          </a:p>
        </p:txBody>
      </p:sp>
      <p:sp>
        <p:nvSpPr>
          <p:cNvPr id="13" name="Text Placeholder 12"/>
          <p:cNvSpPr>
            <a:spLocks noGrp="1"/>
          </p:cNvSpPr>
          <p:nvPr>
            <p:ph type="body" sz="quarter" idx="15"/>
          </p:nvPr>
        </p:nvSpPr>
        <p:spPr>
          <a:xfrm>
            <a:off x="685801" y="5148063"/>
            <a:ext cx="5838825" cy="576065"/>
          </a:xfrm>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also be </a:t>
            </a:r>
            <a:r>
              <a:rPr lang="en-GB" dirty="0">
                <a:ea typeface="Calibri" pitchFamily="34" charset="0"/>
                <a:cs typeface="Times New Roman" pitchFamily="18" charset="0"/>
              </a:rPr>
              <a:t>able to </a:t>
            </a:r>
            <a:r>
              <a:rPr lang="en-GB" dirty="0" smtClean="0">
                <a:ea typeface="Calibri" pitchFamily="34" charset="0"/>
                <a:cs typeface="Times New Roman" pitchFamily="18" charset="0"/>
              </a:rPr>
              <a:t>recognise whether a number below 150 is a square number or not. </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0436738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5 – Summer 2</a:t>
            </a:r>
            <a:endParaRPr lang="en-GB" dirty="0"/>
          </a:p>
        </p:txBody>
      </p:sp>
      <p:sp>
        <p:nvSpPr>
          <p:cNvPr id="3" name="Text Placeholder 2"/>
          <p:cNvSpPr>
            <a:spLocks noGrp="1"/>
          </p:cNvSpPr>
          <p:nvPr>
            <p:ph type="body" sz="quarter" idx="11"/>
          </p:nvPr>
        </p:nvSpPr>
        <p:spPr/>
        <p:txBody>
          <a:bodyPr>
            <a:normAutofit/>
          </a:bodyPr>
          <a:lstStyle/>
          <a:p>
            <a:r>
              <a:rPr lang="en-GB" dirty="0" smtClean="0"/>
              <a:t>I can find factor pairs of a number.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Think of the question</a:t>
            </a:r>
            <a:r>
              <a:rPr lang="en-GB" altLang="en-US" dirty="0" smtClean="0">
                <a:cs typeface="Arial" pitchFamily="34" charset="0"/>
              </a:rPr>
              <a:t> – One player thinks of a times table question (e.g. 4 </a:t>
            </a:r>
            <a:r>
              <a:rPr lang="en-GB" dirty="0" smtClean="0"/>
              <a:t>× 12) and states the answer. The other player has to guess the original question.</a:t>
            </a:r>
            <a:endParaRPr lang="en-GB" altLang="en-US" u="sng"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r>
              <a:rPr lang="en-GB" altLang="en-US" dirty="0" smtClean="0">
                <a:ea typeface="Calibri" pitchFamily="34" charset="0"/>
                <a:cs typeface="Times New Roman" pitchFamily="18" charset="0"/>
              </a:rPr>
              <a:t>.</a:t>
            </a:r>
            <a:endParaRPr lang="en-GB" altLang="en-US" dirty="0" smtClean="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p:sp>
        <p:nvSpPr>
          <p:cNvPr id="6" name="Text Placeholder 5"/>
          <p:cNvSpPr>
            <a:spLocks noGrp="1"/>
          </p:cNvSpPr>
          <p:nvPr>
            <p:ph type="body" sz="quarter" idx="14"/>
          </p:nvPr>
        </p:nvSpPr>
        <p:spPr>
          <a:xfrm>
            <a:off x="4293096" y="2843808"/>
            <a:ext cx="2020987" cy="1728192"/>
          </a:xfrm>
        </p:spPr>
        <p:txBody>
          <a:bodyPr>
            <a:normAutofit/>
          </a:bodyPr>
          <a:lstStyle/>
          <a:p>
            <a:r>
              <a:rPr lang="en-GB" dirty="0" smtClean="0"/>
              <a:t>Key Vocabulary</a:t>
            </a:r>
          </a:p>
          <a:p>
            <a:pPr algn="l"/>
            <a:r>
              <a:rPr lang="en-GB" b="0" u="none" dirty="0" smtClean="0"/>
              <a:t>Can you find a </a:t>
            </a:r>
            <a:r>
              <a:rPr lang="en-GB" u="none" dirty="0" smtClean="0"/>
              <a:t>factor</a:t>
            </a:r>
            <a:r>
              <a:rPr lang="en-GB" b="0" u="none" dirty="0" smtClean="0"/>
              <a:t> of 28?</a:t>
            </a:r>
          </a:p>
          <a:p>
            <a:pPr algn="l"/>
            <a:r>
              <a:rPr lang="en-GB" b="0" u="none" dirty="0" smtClean="0"/>
              <a:t>Find  two numbers whose</a:t>
            </a:r>
            <a:r>
              <a:rPr lang="en-GB" u="none" dirty="0" smtClean="0"/>
              <a:t> product</a:t>
            </a:r>
            <a:r>
              <a:rPr lang="en-GB" b="0" u="none" dirty="0" smtClean="0"/>
              <a:t> is 20.</a:t>
            </a:r>
          </a:p>
          <a:p>
            <a:pPr algn="l"/>
            <a:r>
              <a:rPr lang="en-GB" b="0" u="none" dirty="0" smtClean="0"/>
              <a:t>I know that 6 is a factor of 72 because 6 multiplied by 12 equals 72.</a:t>
            </a:r>
          </a:p>
        </p:txBody>
      </p:sp>
      <p:sp>
        <p:nvSpPr>
          <p:cNvPr id="5" name="Content Placeholder 4"/>
          <p:cNvSpPr>
            <a:spLocks noGrp="1"/>
          </p:cNvSpPr>
          <p:nvPr>
            <p:ph sz="quarter" idx="13"/>
          </p:nvPr>
        </p:nvSpPr>
        <p:spPr>
          <a:xfrm>
            <a:off x="692696" y="2771800"/>
            <a:ext cx="3390900" cy="1368152"/>
          </a:xfrm>
        </p:spPr>
        <p:txBody>
          <a:bodyPr>
            <a:normAutofit/>
          </a:bodyPr>
          <a:lstStyle/>
          <a:p>
            <a:pPr marL="0" indent="0">
              <a:buNone/>
            </a:pPr>
            <a:r>
              <a:rPr lang="en-GB" sz="1200" dirty="0" smtClean="0"/>
              <a:t>Children should now know all multiplication and division facts up to 12 × 12. When given a number in one of these times tables, they should be able to state a factor pair which multiply to make this number. Below are some examples:</a:t>
            </a:r>
          </a:p>
          <a:p>
            <a:pPr marL="0" indent="0">
              <a:buNone/>
            </a:pPr>
            <a:endParaRPr lang="en-GB" dirty="0"/>
          </a:p>
          <a:p>
            <a:pPr marL="0" indent="0">
              <a:buNone/>
            </a:pP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2269383833"/>
              </p:ext>
            </p:extLst>
          </p:nvPr>
        </p:nvGraphicFramePr>
        <p:xfrm>
          <a:off x="764704" y="3923928"/>
          <a:ext cx="2934072" cy="1005840"/>
        </p:xfrm>
        <a:graphic>
          <a:graphicData uri="http://schemas.openxmlformats.org/drawingml/2006/table">
            <a:tbl>
              <a:tblPr firstRow="1" bandRow="1">
                <a:tableStyleId>{5C22544A-7EE6-4342-B048-85BDC9FD1C3A}</a:tableStyleId>
              </a:tblPr>
              <a:tblGrid>
                <a:gridCol w="1467036">
                  <a:extLst>
                    <a:ext uri="{9D8B030D-6E8A-4147-A177-3AD203B41FA5}">
                      <a16:colId xmlns:a16="http://schemas.microsoft.com/office/drawing/2014/main" val="20000"/>
                    </a:ext>
                  </a:extLst>
                </a:gridCol>
                <a:gridCol w="1467036">
                  <a:extLst>
                    <a:ext uri="{9D8B030D-6E8A-4147-A177-3AD203B41FA5}">
                      <a16:colId xmlns:a16="http://schemas.microsoft.com/office/drawing/2014/main" val="20001"/>
                    </a:ext>
                  </a:extLst>
                </a:gridCol>
              </a:tblGrid>
              <a:tr h="936104">
                <a:tc>
                  <a:txBody>
                    <a:bodyPr/>
                    <a:lstStyle/>
                    <a:p>
                      <a:pPr marL="0" indent="0">
                        <a:buNone/>
                      </a:pPr>
                      <a:r>
                        <a:rPr lang="en-GB" sz="1200" b="0" dirty="0" smtClean="0">
                          <a:solidFill>
                            <a:schemeClr val="tx1"/>
                          </a:solidFill>
                        </a:rPr>
                        <a:t>24 = 4 × 6</a:t>
                      </a:r>
                    </a:p>
                    <a:p>
                      <a:pPr marL="0" indent="0">
                        <a:buNone/>
                      </a:pPr>
                      <a:r>
                        <a:rPr lang="en-GB" sz="1200" b="0" dirty="0" smtClean="0">
                          <a:solidFill>
                            <a:schemeClr val="tx1"/>
                          </a:solidFill>
                        </a:rPr>
                        <a:t>24 = 8 × 3</a:t>
                      </a:r>
                    </a:p>
                    <a:p>
                      <a:pPr marL="0" indent="0">
                        <a:buNone/>
                      </a:pPr>
                      <a:r>
                        <a:rPr lang="en-GB" sz="1200" b="0" dirty="0" smtClean="0">
                          <a:solidFill>
                            <a:schemeClr val="tx1"/>
                          </a:solidFill>
                        </a:rPr>
                        <a:t>56 = 7 × 8</a:t>
                      </a:r>
                    </a:p>
                    <a:p>
                      <a:pPr marL="0" indent="0">
                        <a:buNone/>
                      </a:pPr>
                      <a:r>
                        <a:rPr lang="en-GB" sz="1200" b="0" dirty="0" smtClean="0">
                          <a:solidFill>
                            <a:schemeClr val="tx1"/>
                          </a:solidFill>
                        </a:rPr>
                        <a:t>54 = 9 × 6</a:t>
                      </a:r>
                    </a:p>
                    <a:p>
                      <a:endParaRPr lang="en-GB" sz="1200" b="0" dirty="0">
                        <a:solidFill>
                          <a:schemeClr val="tx1"/>
                        </a:solidFill>
                      </a:endParaRPr>
                    </a:p>
                  </a:txBody>
                  <a:tcPr>
                    <a:solidFill>
                      <a:schemeClr val="bg1"/>
                    </a:solidFill>
                  </a:tcPr>
                </a:tc>
                <a:tc>
                  <a:txBody>
                    <a:bodyPr/>
                    <a:lstStyle/>
                    <a:p>
                      <a:pPr marL="0" indent="0">
                        <a:buNone/>
                      </a:pPr>
                      <a:r>
                        <a:rPr lang="en-GB" sz="1200" b="0" dirty="0" smtClean="0">
                          <a:solidFill>
                            <a:schemeClr val="tx1"/>
                          </a:solidFill>
                        </a:rPr>
                        <a:t>42 = 6 × 7</a:t>
                      </a:r>
                    </a:p>
                    <a:p>
                      <a:pPr marL="0" indent="0">
                        <a:buNone/>
                      </a:pPr>
                      <a:r>
                        <a:rPr lang="en-GB" sz="1200" b="0" dirty="0" smtClean="0">
                          <a:solidFill>
                            <a:schemeClr val="tx1"/>
                          </a:solidFill>
                        </a:rPr>
                        <a:t>25 = 5 × 5</a:t>
                      </a:r>
                    </a:p>
                    <a:p>
                      <a:pPr marL="0" indent="0">
                        <a:buNone/>
                      </a:pPr>
                      <a:r>
                        <a:rPr lang="en-GB" sz="1200" b="0" dirty="0" smtClean="0">
                          <a:solidFill>
                            <a:schemeClr val="tx1"/>
                          </a:solidFill>
                        </a:rPr>
                        <a:t>84 = 7 × 12</a:t>
                      </a:r>
                    </a:p>
                    <a:p>
                      <a:pPr marL="0" indent="0">
                        <a:buNone/>
                      </a:pPr>
                      <a:r>
                        <a:rPr lang="en-GB" sz="1200" b="0" dirty="0" smtClean="0">
                          <a:solidFill>
                            <a:schemeClr val="tx1"/>
                          </a:solidFill>
                        </a:rPr>
                        <a:t>15 = 5 × 3</a:t>
                      </a:r>
                    </a:p>
                    <a:p>
                      <a:endParaRPr lang="en-GB" sz="1200" dirty="0"/>
                    </a:p>
                  </a:txBody>
                  <a:tcPr>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899557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1 </a:t>
            </a:r>
            <a:endParaRPr lang="en-GB" dirty="0"/>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smtClean="0"/>
              <a:t>I know the multiplication and division facts for all times tables up to 12 × </a:t>
            </a:r>
            <a:r>
              <a:rPr lang="en-GB" sz="1400" dirty="0"/>
              <a:t>12 </a:t>
            </a:r>
            <a:r>
              <a:rPr lang="en-GB" sz="1400" dirty="0" smtClean="0"/>
              <a:t>.</a:t>
            </a:r>
            <a:endParaRPr lang="en-GB" sz="1400"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a:t>
            </a:r>
            <a:r>
              <a:rPr lang="en-GB" altLang="en-US" dirty="0" smtClean="0">
                <a:ea typeface="Calibri" pitchFamily="34" charset="0"/>
                <a:cs typeface="Times New Roman" pitchFamily="18" charset="0"/>
              </a:rPr>
              <a:t>fact family </a:t>
            </a:r>
            <a:r>
              <a:rPr lang="en-GB" altLang="en-US" dirty="0">
                <a:ea typeface="Calibri" pitchFamily="34" charset="0"/>
                <a:cs typeface="Times New Roman" pitchFamily="18" charset="0"/>
              </a:rPr>
              <a:t>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ea typeface="Calibri" pitchFamily="34" charset="0"/>
                <a:cs typeface="Times New Roman" pitchFamily="18" charset="0"/>
              </a:rPr>
              <a:t>Speed Challenge </a:t>
            </a:r>
            <a:r>
              <a:rPr lang="en-GB" altLang="en-US" dirty="0" smtClean="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12 </a:t>
            </a:r>
            <a:r>
              <a:rPr lang="en-GB" u="none" dirty="0" smtClean="0"/>
              <a:t>multiplied by </a:t>
            </a:r>
            <a:r>
              <a:rPr lang="en-GB" b="0" u="none" dirty="0" smtClean="0"/>
              <a:t>6?</a:t>
            </a:r>
          </a:p>
          <a:p>
            <a:pPr algn="l"/>
            <a:r>
              <a:rPr lang="en-GB" b="0" u="none" dirty="0" smtClean="0"/>
              <a:t>What is 7</a:t>
            </a:r>
            <a:r>
              <a:rPr lang="en-GB" u="none" dirty="0" smtClean="0"/>
              <a:t> times </a:t>
            </a:r>
            <a:r>
              <a:rPr lang="en-GB" b="0" u="none" dirty="0" smtClean="0"/>
              <a:t>8?</a:t>
            </a:r>
          </a:p>
          <a:p>
            <a:pPr algn="l"/>
            <a:r>
              <a:rPr lang="en-GB" b="0" u="none" dirty="0" smtClean="0"/>
              <a:t>What is 84 </a:t>
            </a:r>
            <a:r>
              <a:rPr lang="en-GB" u="none" dirty="0" smtClean="0"/>
              <a:t>divided by </a:t>
            </a:r>
            <a:r>
              <a:rPr lang="en-GB" b="0" u="none" dirty="0"/>
              <a:t>7</a:t>
            </a:r>
            <a:r>
              <a:rPr lang="en-GB" b="0" u="none" dirty="0" smtClean="0"/>
              <a:t>?</a:t>
            </a:r>
            <a:endParaRPr lang="en-GB" b="0" u="none" dirty="0"/>
          </a:p>
        </p:txBody>
      </p:sp>
      <p:sp>
        <p:nvSpPr>
          <p:cNvPr id="13" name="Text Placeholder 12"/>
          <p:cNvSpPr>
            <a:spLocks noGrp="1"/>
          </p:cNvSpPr>
          <p:nvPr>
            <p:ph type="body" sz="quarter" idx="15"/>
          </p:nvPr>
        </p:nvSpPr>
        <p:spPr>
          <a:xfrm>
            <a:off x="685801" y="4572000"/>
            <a:ext cx="5838825" cy="974205"/>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7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 28 </a:t>
            </a:r>
            <a:r>
              <a:rPr lang="en-GB" altLang="en-US" dirty="0">
                <a:ea typeface="Calibri" pitchFamily="34" charset="0"/>
                <a:cs typeface="Times New Roman" pitchFamily="18" charset="0"/>
              </a:rPr>
              <a:t>or ⃝ ÷ 6</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7</a:t>
            </a:r>
            <a:r>
              <a:rPr lang="en-GB" altLang="en-US" dirty="0" smtClean="0">
                <a:ea typeface="Calibri" pitchFamily="34" charset="0"/>
                <a:cs typeface="Times New Roman" pitchFamily="18" charset="0"/>
              </a:rPr>
              <a:t>.</a:t>
            </a:r>
          </a:p>
          <a:p>
            <a:pPr lvl="0"/>
            <a:r>
              <a:rPr lang="en-GB" altLang="en-US" dirty="0" smtClean="0">
                <a:ea typeface="Calibri" pitchFamily="34" charset="0"/>
                <a:cs typeface="Times New Roman" pitchFamily="18" charset="0"/>
              </a:rPr>
              <a:t>Children who have already mastered their times tables should apply this knowledge to answer questions including decimals e.g</a:t>
            </a:r>
            <a:r>
              <a:rPr lang="en-GB" altLang="en-US" dirty="0">
                <a:ea typeface="Calibri" pitchFamily="34" charset="0"/>
                <a:cs typeface="Times New Roman" pitchFamily="18" charset="0"/>
              </a:rPr>
              <a:t>. 0.7 × ⃝ = </a:t>
            </a:r>
            <a:r>
              <a:rPr lang="en-GB" altLang="en-US" dirty="0" smtClean="0">
                <a:ea typeface="Calibri" pitchFamily="34" charset="0"/>
                <a:cs typeface="Times New Roman" pitchFamily="18" charset="0"/>
              </a:rPr>
              <a:t>4.2 or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60 </a:t>
            </a:r>
            <a:r>
              <a:rPr lang="en-GB" altLang="en-US">
                <a:ea typeface="Calibri" pitchFamily="34" charset="0"/>
                <a:cs typeface="Times New Roman" pitchFamily="18" charset="0"/>
              </a:rPr>
              <a:t>= </a:t>
            </a:r>
            <a:r>
              <a:rPr lang="en-GB" altLang="en-US" smtClean="0">
                <a:ea typeface="Calibri" pitchFamily="34" charset="0"/>
                <a:cs typeface="Times New Roman" pitchFamily="18" charset="0"/>
              </a:rPr>
              <a:t>0.7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smtClean="0"/>
              <a:t>Please see separate sheet for all times table facts.</a:t>
            </a:r>
          </a:p>
          <a:p>
            <a:pPr marL="0" indent="0">
              <a:buNone/>
            </a:pPr>
            <a:endParaRPr lang="en-GB" sz="1200" dirty="0"/>
          </a:p>
          <a:p>
            <a:pPr marL="0" indent="0">
              <a:buNone/>
            </a:pPr>
            <a:r>
              <a:rPr lang="en-GB" sz="1200" dirty="0" smtClean="0"/>
              <a:t>This is a chance for Year 6 children to consolidate their knowledge of multiplication and division facts and to increase their speed of recall.</a:t>
            </a:r>
          </a:p>
        </p:txBody>
      </p:sp>
    </p:spTree>
    <p:extLst>
      <p:ext uri="{BB962C8B-B14F-4D97-AF65-F5344CB8AC3E}">
        <p14:creationId xmlns:p14="http://schemas.microsoft.com/office/powerpoint/2010/main" val="5592912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Autumn 2 </a:t>
            </a:r>
            <a:endParaRPr lang="en-GB" dirty="0"/>
          </a:p>
        </p:txBody>
      </p:sp>
      <p:sp>
        <p:nvSpPr>
          <p:cNvPr id="3" name="Text Placeholder 2"/>
          <p:cNvSpPr>
            <a:spLocks noGrp="1"/>
          </p:cNvSpPr>
          <p:nvPr>
            <p:ph type="body" sz="quarter" idx="11"/>
          </p:nvPr>
        </p:nvSpPr>
        <p:spPr/>
        <p:txBody>
          <a:bodyPr>
            <a:normAutofit/>
          </a:bodyPr>
          <a:lstStyle/>
          <a:p>
            <a:r>
              <a:rPr lang="en-GB" dirty="0" smtClean="0"/>
              <a:t>I can identify common factors of a pair of numbers.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a:t>
            </a:r>
            <a:r>
              <a:rPr lang="en-GB" altLang="en-US" dirty="0" smtClean="0">
                <a:ea typeface="Calibri" pitchFamily="34" charset="0"/>
                <a:cs typeface="Times New Roman" pitchFamily="18" charset="0"/>
              </a:rPr>
              <a:t>If your child is not yet confident with identifying factor pairs of a number, you may want to refer to the Year 5 Summer 2 sheet to practise this first. </a:t>
            </a:r>
            <a:r>
              <a:rPr lang="en-GB" altLang="en-US" dirty="0">
                <a:ea typeface="Calibri" pitchFamily="34" charset="0"/>
                <a:cs typeface="Times New Roman" pitchFamily="18" charset="0"/>
              </a:rPr>
              <a:t>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There are many online games to practise finding the greatest common factor, for example:</a:t>
            </a:r>
          </a:p>
          <a:p>
            <a:pPr lvl="0" eaLnBrk="0" fontAlgn="base" hangingPunct="0">
              <a:spcBef>
                <a:spcPct val="0"/>
              </a:spcBef>
              <a:spcAft>
                <a:spcPct val="0"/>
              </a:spcAft>
              <a:buClrTx/>
              <a:buSzTx/>
            </a:pPr>
            <a:r>
              <a:rPr lang="en-GB" altLang="en-US" dirty="0">
                <a:cs typeface="Arial" pitchFamily="34" charset="0"/>
              </a:rPr>
              <a:t>http://www.fun4thebrain.com/beyondfacts/gcfsketch.html</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Choose two numbers. Take it in turns to name factors. Who can find the most?</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factor</a:t>
            </a:r>
            <a:endParaRPr lang="en-GB" b="0" u="none" dirty="0" smtClean="0"/>
          </a:p>
          <a:p>
            <a:pPr algn="l"/>
            <a:r>
              <a:rPr lang="en-GB" u="none" dirty="0"/>
              <a:t>c</a:t>
            </a:r>
            <a:r>
              <a:rPr lang="en-GB" u="none" dirty="0" smtClean="0"/>
              <a:t>ommon factor</a:t>
            </a:r>
          </a:p>
          <a:p>
            <a:pPr algn="l"/>
            <a:r>
              <a:rPr lang="en-GB" u="none" dirty="0"/>
              <a:t>m</a:t>
            </a:r>
            <a:r>
              <a:rPr lang="en-GB" u="none" dirty="0" smtClean="0"/>
              <a:t>ultiple</a:t>
            </a:r>
          </a:p>
          <a:p>
            <a:pPr algn="l"/>
            <a:r>
              <a:rPr lang="en-GB" u="none" dirty="0"/>
              <a:t>g</a:t>
            </a:r>
            <a:r>
              <a:rPr lang="en-GB" u="none" dirty="0" smtClean="0"/>
              <a:t>reatest common factor</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a common factor.</a:t>
            </a:r>
          </a:p>
          <a:p>
            <a:pPr lvl="0"/>
            <a:r>
              <a:rPr lang="en-GB" dirty="0" smtClean="0">
                <a:ea typeface="Calibri" pitchFamily="34" charset="0"/>
                <a:cs typeface="Times New Roman" pitchFamily="18" charset="0"/>
              </a:rPr>
              <a:t>E.g. 8 is a common factor of 24 and 56 because 24 = 8 × 3 and 56 = </a:t>
            </a:r>
            <a:r>
              <a:rPr lang="en-GB" dirty="0">
                <a:ea typeface="Calibri" pitchFamily="34" charset="0"/>
                <a:cs typeface="Times New Roman" pitchFamily="18" charset="0"/>
              </a:rPr>
              <a:t>8 × </a:t>
            </a:r>
            <a:r>
              <a:rPr lang="en-GB" dirty="0" smtClean="0">
                <a:ea typeface="Calibri" pitchFamily="34" charset="0"/>
                <a:cs typeface="Times New Roman" pitchFamily="18" charset="0"/>
              </a:rPr>
              <a:t>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a:bodyPr>
          <a:lstStyle/>
          <a:p>
            <a:pPr marL="0" indent="0">
              <a:buNone/>
              <a:tabLst>
                <a:tab pos="268288" algn="l"/>
              </a:tabLst>
            </a:pPr>
            <a:r>
              <a:rPr lang="en-GB" sz="1200" i="1" dirty="0" smtClean="0">
                <a:ea typeface="Calibri" pitchFamily="34" charset="0"/>
                <a:cs typeface="Times New Roman" pitchFamily="18" charset="0"/>
              </a:rPr>
              <a:t>The factors of a number are all numbers which divide it with no remainder.</a:t>
            </a:r>
          </a:p>
          <a:p>
            <a:pPr marL="0" indent="0">
              <a:buNone/>
              <a:tabLst>
                <a:tab pos="268288" algn="l"/>
              </a:tabLst>
            </a:pPr>
            <a:r>
              <a:rPr lang="en-GB" sz="1200" i="1" dirty="0" smtClean="0">
                <a:ea typeface="Calibri" pitchFamily="34" charset="0"/>
                <a:cs typeface="Times New Roman" pitchFamily="18" charset="0"/>
              </a:rPr>
              <a:t>E.g. the factors of 24 are 1, 2, 3, 4, 6, 8, 12, and 24. The factors of  56 are 1, 2, 4, 7, 8, 14, 28 and 56.</a:t>
            </a:r>
          </a:p>
          <a:p>
            <a:pPr marL="0" indent="0">
              <a:buNone/>
              <a:tabLst>
                <a:tab pos="268288" algn="l"/>
              </a:tabLst>
            </a:pPr>
            <a:r>
              <a:rPr lang="en-GB" sz="1200" i="1" dirty="0" smtClean="0">
                <a:ea typeface="Calibri" pitchFamily="34" charset="0"/>
                <a:cs typeface="Times New Roman" pitchFamily="18" charset="0"/>
              </a:rPr>
              <a:t>The common factors of two numbers are the factors they share.</a:t>
            </a:r>
          </a:p>
          <a:p>
            <a:pPr marL="0" indent="0">
              <a:buNone/>
              <a:tabLst>
                <a:tab pos="268288" algn="l"/>
              </a:tabLst>
            </a:pPr>
            <a:r>
              <a:rPr lang="en-GB" sz="1200" i="1" dirty="0" smtClean="0">
                <a:ea typeface="Calibri" pitchFamily="34" charset="0"/>
                <a:cs typeface="Times New Roman" pitchFamily="18" charset="0"/>
              </a:rPr>
              <a:t>E.g. the common factors of 24 and 56 are 1, 2, 4 and 8.</a:t>
            </a:r>
          </a:p>
          <a:p>
            <a:pPr marL="0" indent="0">
              <a:buNone/>
              <a:tabLst>
                <a:tab pos="268288" algn="l"/>
              </a:tabLst>
            </a:pPr>
            <a:r>
              <a:rPr lang="en-GB" sz="1200" i="1" dirty="0" smtClean="0">
                <a:ea typeface="Calibri" pitchFamily="34" charset="0"/>
                <a:cs typeface="Times New Roman" pitchFamily="18" charset="0"/>
              </a:rPr>
              <a:t>The greatest common factor of 24 and 56 is 8.</a:t>
            </a:r>
          </a:p>
          <a:p>
            <a:pPr marL="0" indent="0">
              <a:buNone/>
              <a:tabLst>
                <a:tab pos="268288" algn="l"/>
              </a:tabLst>
            </a:pPr>
            <a:endParaRPr lang="en-GB" sz="1200" i="1" dirty="0" smtClean="0">
              <a:ea typeface="Calibri" pitchFamily="34" charset="0"/>
              <a:cs typeface="Times New Roman" pitchFamily="18" charset="0"/>
            </a:endParaRPr>
          </a:p>
        </p:txBody>
      </p:sp>
    </p:spTree>
    <p:extLst>
      <p:ext uri="{BB962C8B-B14F-4D97-AF65-F5344CB8AC3E}">
        <p14:creationId xmlns:p14="http://schemas.microsoft.com/office/powerpoint/2010/main" val="348440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1</a:t>
            </a:r>
            <a:endParaRPr lang="en-GB" dirty="0"/>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smtClean="0"/>
              <a:t>I can convert between decimals, fractions and percentages.</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a:t>
            </a:r>
            <a:r>
              <a:rPr lang="en-GB" altLang="en-US" dirty="0" smtClean="0">
                <a:ea typeface="Calibri" pitchFamily="34" charset="0"/>
                <a:cs typeface="Times New Roman" pitchFamily="18" charset="0"/>
              </a:rPr>
              <a:t>start with tenths before moving on to hundredths.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eaLnBrk="0" fontAlgn="base" hangingPunct="0">
              <a:spcBef>
                <a:spcPct val="0"/>
              </a:spcBef>
              <a:spcAft>
                <a:spcPct val="0"/>
              </a:spcAft>
              <a:buClrTx/>
              <a:buSzTx/>
            </a:pPr>
            <a:r>
              <a:rPr lang="en-GB" altLang="en-US" u="sng" dirty="0" smtClean="0"/>
              <a:t>Play games </a:t>
            </a:r>
            <a:r>
              <a:rPr lang="en-GB" altLang="en-US" dirty="0" smtClean="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smtClean="0"/>
          </a:p>
          <a:p>
            <a:pPr eaLnBrk="0" fontAlgn="base" hangingPunct="0">
              <a:spcBef>
                <a:spcPct val="0"/>
              </a:spcBef>
              <a:spcAft>
                <a:spcPct val="0"/>
              </a:spcAft>
              <a:buClrTx/>
              <a:buSzTx/>
            </a:pPr>
            <a:endParaRPr lang="en-GB" altLang="en-US" dirty="0" smtClean="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smtClean="0"/>
              <a:t>Key Vocabulary</a:t>
            </a:r>
          </a:p>
          <a:p>
            <a:pPr algn="l"/>
            <a:r>
              <a:rPr lang="en-GB" b="0" u="none" dirty="0" smtClean="0"/>
              <a:t>How many </a:t>
            </a:r>
            <a:r>
              <a:rPr lang="en-GB" u="none" dirty="0" smtClean="0"/>
              <a:t>tenths </a:t>
            </a:r>
            <a:r>
              <a:rPr lang="en-GB" b="0" u="none" dirty="0" smtClean="0"/>
              <a:t>is 0.8?</a:t>
            </a:r>
          </a:p>
          <a:p>
            <a:pPr algn="l"/>
            <a:r>
              <a:rPr lang="en-GB" b="0" u="none" dirty="0" smtClean="0"/>
              <a:t>How many </a:t>
            </a:r>
            <a:r>
              <a:rPr lang="en-GB" u="none" dirty="0" smtClean="0"/>
              <a:t>hundredths</a:t>
            </a:r>
            <a:r>
              <a:rPr lang="en-GB" b="0" u="none" dirty="0" smtClean="0"/>
              <a:t> is 0.12?</a:t>
            </a:r>
          </a:p>
          <a:p>
            <a:pPr algn="l"/>
            <a:r>
              <a:rPr lang="en-GB" b="0" u="none" dirty="0" smtClean="0"/>
              <a:t>Write 0.75 as a </a:t>
            </a:r>
            <a:r>
              <a:rPr lang="en-GB" u="none" dirty="0" smtClean="0"/>
              <a:t>fraction</a:t>
            </a:r>
            <a:r>
              <a:rPr lang="en-GB" b="0" u="none" dirty="0" smtClean="0"/>
              <a:t>?</a:t>
            </a:r>
          </a:p>
          <a:p>
            <a:pPr algn="l"/>
            <a:r>
              <a:rPr lang="en-GB" b="0" u="none" dirty="0" smtClean="0"/>
              <a:t>Write ¼ as a </a:t>
            </a:r>
            <a:r>
              <a:rPr lang="en-GB" u="none" dirty="0" smtClean="0"/>
              <a:t>decimal</a:t>
            </a:r>
            <a:r>
              <a:rPr lang="en-GB" b="0" u="none" dirty="0" smtClean="0"/>
              <a:t>?</a:t>
            </a:r>
            <a:endParaRPr lang="en-GB" b="0" u="none" dirty="0"/>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smtClean="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smtClean="0">
                            <a:solidFill>
                              <a:schemeClr val="tx1"/>
                            </a:solidFill>
                          </a:endParaRPr>
                        </a:p>
                        <a:p>
                          <a:pPr marL="0" indent="0">
                            <a:buNone/>
                          </a:pPr>
                          <a:endParaRPr kumimoji="0" lang="en-GB" sz="500" b="0" kern="1200" dirty="0" smtClean="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smtClean="0">
                            <a:solidFill>
                              <a:schemeClr val="tx1"/>
                            </a:solidFill>
                          </a:endParaRPr>
                        </a:p>
                        <a:p>
                          <a:pPr marL="0" indent="0">
                            <a:buNone/>
                          </a:pPr>
                          <a:endParaRPr lang="en-GB" sz="5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smtClean="0">
                            <a:solidFill>
                              <a:schemeClr val="tx1"/>
                            </a:solidFill>
                          </a:endParaRPr>
                        </a:p>
                        <a:p>
                          <a:pPr marL="0" indent="0">
                            <a:buNone/>
                          </a:pPr>
                          <a:endParaRPr lang="en-GB" sz="5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smtClean="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smtClean="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smtClean="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2956878">
                    <a:tc>
                      <a:txBody>
                        <a:bodyPr/>
                        <a:lstStyle/>
                        <a:p>
                          <a:endParaRPr lang="en-US"/>
                        </a:p>
                      </a:txBody>
                      <a:tcPr>
                        <a:blipFill rotWithShape="1">
                          <a:blip r:embed="rId2"/>
                          <a:stretch>
                            <a:fillRect l="-493" r="-200493" b="-20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endParaRPr lang="en-US"/>
                        </a:p>
                      </a:txBody>
                      <a:tcPr>
                        <a:blipFill rotWithShape="1">
                          <a:blip r:embed="rId2"/>
                          <a:stretch>
                            <a:fillRect l="-200985" b="-206"/>
                          </a:stretch>
                        </a:blipFill>
                      </a:tcPr>
                    </a:tc>
                  </a:tr>
                </a:tbl>
              </a:graphicData>
            </a:graphic>
          </p:graphicFrame>
        </mc:Fallback>
      </mc:AlternateContent>
    </p:spTree>
    <p:extLst>
      <p:ext uri="{BB962C8B-B14F-4D97-AF65-F5344CB8AC3E}">
        <p14:creationId xmlns:p14="http://schemas.microsoft.com/office/powerpoint/2010/main" val="488678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6 – Spring </a:t>
            </a:r>
            <a:r>
              <a:rPr lang="en-GB" dirty="0"/>
              <a:t>2</a:t>
            </a:r>
          </a:p>
        </p:txBody>
      </p:sp>
      <p:sp>
        <p:nvSpPr>
          <p:cNvPr id="3" name="Text Placeholder 2"/>
          <p:cNvSpPr>
            <a:spLocks noGrp="1"/>
          </p:cNvSpPr>
          <p:nvPr>
            <p:ph type="body" sz="quarter" idx="11"/>
          </p:nvPr>
        </p:nvSpPr>
        <p:spPr/>
        <p:txBody>
          <a:bodyPr>
            <a:normAutofit/>
          </a:bodyPr>
          <a:lstStyle/>
          <a:p>
            <a:r>
              <a:rPr lang="en-GB" dirty="0" smtClean="0"/>
              <a:t>I can identify prime numbers up to 50. </a:t>
            </a:r>
            <a:endParaRPr lang="en-GB" dirty="0"/>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It’s really important that your child uses mathematical vocabulary accurately. Choose a number between 2 and 50.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smtClean="0">
                <a:cs typeface="Arial" pitchFamily="34" charset="0"/>
              </a:rPr>
              <a:t>Make a set of cards for the numbers from 2 to 50.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smtClean="0"/>
              <a:t>Key Vocabulary</a:t>
            </a:r>
          </a:p>
          <a:p>
            <a:pPr algn="l"/>
            <a:r>
              <a:rPr lang="en-GB" u="none" dirty="0" smtClean="0"/>
              <a:t>prime number</a:t>
            </a:r>
            <a:endParaRPr lang="en-GB" b="0" u="none" dirty="0" smtClean="0"/>
          </a:p>
          <a:p>
            <a:pPr algn="l"/>
            <a:r>
              <a:rPr lang="en-GB" u="none" dirty="0"/>
              <a:t>c</a:t>
            </a:r>
            <a:r>
              <a:rPr lang="en-GB" u="none" dirty="0" smtClean="0"/>
              <a:t>omposite number</a:t>
            </a:r>
            <a:endParaRPr lang="en-GB" b="0" u="none" dirty="0" smtClean="0"/>
          </a:p>
          <a:p>
            <a:pPr algn="l"/>
            <a:r>
              <a:rPr lang="en-GB" u="none" dirty="0"/>
              <a:t>f</a:t>
            </a:r>
            <a:r>
              <a:rPr lang="en-GB" u="none" dirty="0" smtClean="0"/>
              <a:t>actor</a:t>
            </a:r>
          </a:p>
          <a:p>
            <a:pPr algn="l"/>
            <a:r>
              <a:rPr lang="en-GB" u="none" dirty="0" smtClean="0"/>
              <a:t>multiple</a:t>
            </a:r>
          </a:p>
        </p:txBody>
      </p:sp>
      <p:sp>
        <p:nvSpPr>
          <p:cNvPr id="13" name="Text Placeholder 12"/>
          <p:cNvSpPr>
            <a:spLocks noGrp="1"/>
          </p:cNvSpPr>
          <p:nvPr>
            <p:ph type="body" sz="quarter" idx="15"/>
          </p:nvPr>
        </p:nvSpPr>
        <p:spPr/>
        <p:txBody>
          <a:bodyPr>
            <a:normAutofit/>
          </a:bodyPr>
          <a:lstStyle/>
          <a:p>
            <a:pPr lvl="0"/>
            <a:r>
              <a:rPr lang="en-GB" dirty="0" smtClean="0">
                <a:ea typeface="Calibri" pitchFamily="34" charset="0"/>
                <a:cs typeface="Times New Roman" pitchFamily="18" charset="0"/>
              </a:rPr>
              <a:t>Children </a:t>
            </a:r>
            <a:r>
              <a:rPr lang="en-GB" dirty="0">
                <a:ea typeface="Calibri" pitchFamily="34" charset="0"/>
                <a:cs typeface="Times New Roman" pitchFamily="18" charset="0"/>
              </a:rPr>
              <a:t>should </a:t>
            </a:r>
            <a:r>
              <a:rPr lang="en-GB" dirty="0" smtClean="0">
                <a:ea typeface="Calibri" pitchFamily="34" charset="0"/>
                <a:cs typeface="Times New Roman" pitchFamily="18" charset="0"/>
              </a:rPr>
              <a:t>be able to explain how they know that a number is composite.</a:t>
            </a:r>
          </a:p>
          <a:p>
            <a:pPr lvl="0"/>
            <a:r>
              <a:rPr lang="en-GB" dirty="0" smtClean="0">
                <a:ea typeface="Calibri" pitchFamily="34" charset="0"/>
                <a:cs typeface="Times New Roman" pitchFamily="18" charset="0"/>
              </a:rPr>
              <a:t>E.g. 39 is composite because it is a multiple of 3 and 13.</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fontScale="85000" lnSpcReduction="20000"/>
          </a:bodyPr>
          <a:lstStyle/>
          <a:p>
            <a:pPr marL="0" indent="0">
              <a:buNone/>
              <a:tabLst>
                <a:tab pos="268288" algn="l"/>
              </a:tabLst>
            </a:pPr>
            <a:r>
              <a:rPr lang="en-GB" sz="1200" i="1" dirty="0" smtClean="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smtClean="0">
                <a:ea typeface="Calibri" pitchFamily="34" charset="0"/>
                <a:cs typeface="Times New Roman" pitchFamily="18" charset="0"/>
              </a:rPr>
              <a:t>The following numbers are prime numbers:</a:t>
            </a:r>
          </a:p>
          <a:p>
            <a:pPr marL="0" indent="0">
              <a:buNone/>
              <a:tabLst>
                <a:tab pos="268288" algn="l"/>
              </a:tabLst>
            </a:pPr>
            <a:r>
              <a:rPr lang="en-GB" sz="1200" i="1" dirty="0" smtClean="0">
                <a:ea typeface="Calibri" pitchFamily="34" charset="0"/>
                <a:cs typeface="Times New Roman" pitchFamily="18" charset="0"/>
              </a:rPr>
              <a:t>	2, 3, 5, 7, 11, 13, 17, 19, 23,</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27, 29, 31, 37, 41, 43, 47</a:t>
            </a:r>
          </a:p>
          <a:p>
            <a:pPr marL="0" indent="0">
              <a:buNone/>
              <a:tabLst>
                <a:tab pos="268288" algn="l"/>
              </a:tabLst>
            </a:pPr>
            <a:endParaRPr lang="en-GB" sz="1200" i="1" dirty="0" smtClean="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A composite number is divisible by a number other than 1 or itself.</a:t>
            </a:r>
            <a:endParaRPr lang="en-GB" sz="1200" i="1" dirty="0">
              <a:ea typeface="Calibri" pitchFamily="34" charset="0"/>
              <a:cs typeface="Times New Roman" pitchFamily="18" charset="0"/>
            </a:endParaRPr>
          </a:p>
          <a:p>
            <a:pPr marL="0" indent="0">
              <a:buNone/>
              <a:tabLst>
                <a:tab pos="268288" algn="l"/>
              </a:tabLst>
            </a:pPr>
            <a:r>
              <a:rPr lang="en-GB" sz="1200" i="1" dirty="0" smtClean="0">
                <a:ea typeface="Calibri" pitchFamily="34" charset="0"/>
                <a:cs typeface="Times New Roman" pitchFamily="18" charset="0"/>
              </a:rPr>
              <a:t>The following numbers are composite numbers:</a:t>
            </a:r>
          </a:p>
          <a:p>
            <a:pPr marL="0" indent="0">
              <a:buNone/>
              <a:tabLst>
                <a:tab pos="268288" algn="l"/>
              </a:tabLst>
            </a:pPr>
            <a:r>
              <a:rPr lang="en-GB" sz="1200" i="1" dirty="0" smtClean="0">
                <a:ea typeface="Calibri" pitchFamily="34" charset="0"/>
                <a:cs typeface="Times New Roman" pitchFamily="18" charset="0"/>
              </a:rPr>
              <a:t>	4, 6, 8, 9, 10, 12, 14, 15, 16, 18, 20,</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22, 24, 25, 26, 27, 28, 30, 32, 34, 35, 36,</a:t>
            </a:r>
          </a:p>
          <a:p>
            <a:pPr marL="0" indent="0">
              <a:buNone/>
              <a:tabLst>
                <a:tab pos="268288" algn="l"/>
              </a:tabLst>
            </a:pPr>
            <a:r>
              <a:rPr lang="en-GB" sz="1200" i="1" dirty="0">
                <a:ea typeface="Calibri" pitchFamily="34" charset="0"/>
                <a:cs typeface="Times New Roman" pitchFamily="18" charset="0"/>
              </a:rPr>
              <a:t>	</a:t>
            </a:r>
            <a:r>
              <a:rPr lang="en-GB" sz="1200" i="1" dirty="0" smtClean="0">
                <a:ea typeface="Calibri" pitchFamily="34" charset="0"/>
                <a:cs typeface="Times New Roman" pitchFamily="18" charset="0"/>
              </a:rPr>
              <a:t>38, 39, 40, 42, 44, 45, 46, 48, 49, 50</a:t>
            </a:r>
          </a:p>
        </p:txBody>
      </p:sp>
    </p:spTree>
    <p:extLst>
      <p:ext uri="{BB962C8B-B14F-4D97-AF65-F5344CB8AC3E}">
        <p14:creationId xmlns:p14="http://schemas.microsoft.com/office/powerpoint/2010/main" val="11775340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5643</TotalTime>
  <Words>11156</Words>
  <Application>Microsoft Office PowerPoint</Application>
  <PresentationFormat>On-screen Show (4:3)</PresentationFormat>
  <Paragraphs>1323</Paragraphs>
  <Slides>33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Arial</vt:lpstr>
      <vt:lpstr>Bookman Old Style</vt:lpstr>
      <vt:lpstr>Calibri</vt:lpstr>
      <vt:lpstr>Cambria Math</vt:lpstr>
      <vt:lpstr>Gill Sans MT</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Brona Eddie</cp:lastModifiedBy>
  <cp:revision>115</cp:revision>
  <cp:lastPrinted>2019-09-09T15:24:17Z</cp:lastPrinted>
  <dcterms:created xsi:type="dcterms:W3CDTF">2014-08-28T09:37:14Z</dcterms:created>
  <dcterms:modified xsi:type="dcterms:W3CDTF">2026-05-18T12:43:06Z</dcterms:modified>
</cp:coreProperties>
</file>